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8"/>
  </p:notesMasterIdLst>
  <p:sldIdLst>
    <p:sldId id="267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18E54-2AF8-4888-9641-B5CF1142132C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CA325-7218-4391-B093-D3641A3D3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1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34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3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18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21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12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5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0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22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10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28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20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640F-1BF6-4B49-86DC-5F7F8E1B95BF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27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7" Type="http://schemas.openxmlformats.org/officeDocument/2006/relationships/image" Target="../media/image18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82829"/>
            <a:ext cx="5077968" cy="110705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kumimoji="1" lang="ja-JP" altLang="en-US" dirty="0"/>
              <a:t>単項式と多項式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40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単項式</a:t>
                </a:r>
                <a:r>
                  <a:rPr kumimoji="1" lang="ja-JP" altLang="en-US" sz="4000" dirty="0"/>
                  <a:t>：数や文字を</a:t>
                </a:r>
                <a:r>
                  <a:rPr lang="ja-JP" altLang="en-US" sz="4000" dirty="0"/>
                  <a:t>かけてできた式　</a:t>
                </a:r>
                <a:r>
                  <a:rPr lang="en-US" altLang="ja-JP" sz="3200" dirty="0"/>
                  <a:t>2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en-US" altLang="ja-JP" sz="4000" dirty="0"/>
              </a:p>
              <a:p>
                <a:pPr>
                  <a:lnSpc>
                    <a:spcPct val="150000"/>
                  </a:lnSpc>
                </a:pPr>
                <a:r>
                  <a:rPr lang="ja-JP" altLang="en-US" sz="40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多項式</a:t>
                </a:r>
                <a:r>
                  <a:rPr lang="ja-JP" altLang="en-US" sz="4000" dirty="0"/>
                  <a:t>：２個以上の単項式の和　</a:t>
                </a:r>
                <a:r>
                  <a:rPr lang="en-US" altLang="ja-JP" sz="3200" dirty="0"/>
                  <a:t>2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US" altLang="ja-JP" sz="4000" dirty="0"/>
              </a:p>
              <a:p>
                <a:pPr>
                  <a:lnSpc>
                    <a:spcPct val="150000"/>
                  </a:lnSpc>
                </a:pPr>
                <a:r>
                  <a:rPr lang="ja-JP" altLang="en-US" sz="40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整式</a:t>
                </a:r>
                <a:r>
                  <a:rPr kumimoji="1" lang="ja-JP" altLang="en-US" sz="4000" dirty="0"/>
                  <a:t>：単項式と多項式を合わせたもの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164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75216" cy="90525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単項式の次数と係数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43457" y="2587752"/>
                <a:ext cx="9601196" cy="331554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en-US" altLang="ja-JP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sz="4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dirty="0"/>
                  <a:t>に着目</a:t>
                </a:r>
                <a:r>
                  <a:rPr lang="ja-JP" altLang="en-US" sz="4800" dirty="0"/>
                  <a:t>→</a:t>
                </a:r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ja-JP" sz="3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altLang="ja-JP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ja-JP" sz="3600" dirty="0" smtClean="0"/>
              </a:p>
              <a:p>
                <a:pPr marL="0" indent="0">
                  <a:buNone/>
                </a:pPr>
                <a:endParaRPr lang="ja-JP" altLang="en-US" sz="36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sz="4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ja-JP" altLang="en-US" dirty="0" smtClean="0"/>
                  <a:t>と</a:t>
                </a:r>
                <a14:m>
                  <m:oMath xmlns:m="http://schemas.openxmlformats.org/officeDocument/2006/math">
                    <m:r>
                      <a:rPr kumimoji="1" lang="en-US" altLang="ja-JP" sz="4800" b="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kumimoji="1" lang="ja-JP" altLang="en-US" dirty="0" smtClean="0"/>
                  <a:t>に</a:t>
                </a:r>
                <a:r>
                  <a:rPr kumimoji="1" lang="ja-JP" altLang="en-US" dirty="0"/>
                  <a:t>着目</a:t>
                </a:r>
                <a:r>
                  <a:rPr kumimoji="1" lang="ja-JP" altLang="en-US" sz="4800" dirty="0"/>
                  <a:t>→</a:t>
                </a:r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ja-JP" sz="3600" i="1">
                        <a:latin typeface="Cambria Math" panose="02040503050406030204" pitchFamily="18" charset="0"/>
                      </a:rPr>
                      <m:t>×</m:t>
                    </m:r>
                    <m:r>
                      <a:rPr kumimoji="1" lang="en-US" altLang="ja-JP" sz="3600" b="0" i="1" dirty="0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kumimoji="1" lang="en-US" altLang="ja-JP" sz="36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36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kumimoji="1" lang="en-US" altLang="ja-JP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3457" y="2587752"/>
                <a:ext cx="9601196" cy="3315548"/>
              </a:xfrm>
              <a:blipFill>
                <a:blip r:embed="rId2"/>
                <a:stretch>
                  <a:fillRect b="-57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6796165" y="3773258"/>
                <a:ext cx="4457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次数は３，係数は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165" y="3773258"/>
                <a:ext cx="4457048" cy="523220"/>
              </a:xfrm>
              <a:prstGeom prst="rect">
                <a:avLst/>
              </a:prstGeom>
              <a:blipFill>
                <a:blip r:embed="rId3"/>
                <a:stretch>
                  <a:fillRect l="-2873" t="-11628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6796165" y="5121200"/>
                <a:ext cx="45484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次数は１，係数は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165" y="5121200"/>
                <a:ext cx="4548488" cy="523220"/>
              </a:xfrm>
              <a:prstGeom prst="rect">
                <a:avLst/>
              </a:prstGeom>
              <a:blipFill>
                <a:blip r:embed="rId4"/>
                <a:stretch>
                  <a:fillRect l="-2815" t="-10465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5112148" y="2191872"/>
                <a:ext cx="200253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kumimoji="1" lang="en-US" altLang="ja-JP" sz="4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4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148" y="2191872"/>
                <a:ext cx="2002536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84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688080" cy="93332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整式の次数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ln w="28575">
                <a:noFill/>
              </a:ln>
            </p:spPr>
            <p:txBody>
              <a:bodyPr/>
              <a:lstStyle/>
              <a:p>
                <a:pPr marL="0" indent="0">
                  <a:buNone/>
                </a:pPr>
                <a:endParaRPr kumimoji="1" lang="en-US" altLang="ja-JP" sz="5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kumimoji="1" lang="en-US" altLang="ja-JP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5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kumimoji="1" lang="en-US" altLang="ja-JP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kumimoji="1" lang="en-US" altLang="ja-JP" sz="5400" b="0" dirty="0"/>
              </a:p>
              <a:p>
                <a:pPr marL="0" indent="0">
                  <a:buNone/>
                </a:pPr>
                <a:endParaRPr kumimoji="1"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4197095" y="3300984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２次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69684" y="3300984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１次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49533" y="3300984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０次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13734" y="5011990"/>
            <a:ext cx="44133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この整式の次数は２</a:t>
            </a:r>
            <a:endParaRPr kumimoji="1" lang="ja-JP" altLang="en-US" sz="4000" dirty="0"/>
          </a:p>
        </p:txBody>
      </p:sp>
      <p:sp>
        <p:nvSpPr>
          <p:cNvPr id="10" name="楕円 9"/>
          <p:cNvSpPr/>
          <p:nvPr/>
        </p:nvSpPr>
        <p:spPr>
          <a:xfrm>
            <a:off x="3847942" y="2144655"/>
            <a:ext cx="1527048" cy="173583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83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504432" cy="9424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ja-JP" alt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降べきの</a:t>
            </a: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順，昇べきの順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95402" y="2725248"/>
            <a:ext cx="9601196" cy="3318936"/>
          </a:xfrm>
        </p:spPr>
        <p:txBody>
          <a:bodyPr>
            <a:normAutofit/>
          </a:bodyPr>
          <a:lstStyle/>
          <a:p>
            <a:r>
              <a:rPr kumimoji="1" lang="ja-JP" altLang="en-US" sz="4800" dirty="0"/>
              <a:t>べき→指数のこと（英：</a:t>
            </a:r>
            <a:r>
              <a:rPr kumimoji="1" lang="en-US" altLang="ja-JP" sz="4800" dirty="0"/>
              <a:t>power</a:t>
            </a:r>
            <a:r>
              <a:rPr kumimoji="1" lang="ja-JP" altLang="en-US" sz="4800" dirty="0"/>
              <a:t>）</a:t>
            </a:r>
            <a:endParaRPr kumimoji="1" lang="en-US" altLang="ja-JP" sz="4800" dirty="0"/>
          </a:p>
          <a:p>
            <a:pPr marL="0" indent="0">
              <a:buNone/>
            </a:pPr>
            <a:endParaRPr kumimoji="1" lang="en-US" altLang="ja-JP" sz="4400" dirty="0"/>
          </a:p>
          <a:p>
            <a:r>
              <a:rPr lang="ja-JP" altLang="en-US" sz="4800" dirty="0"/>
              <a:t>指数，次数は「高い」「低い」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103537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295401" y="2556932"/>
                <a:ext cx="9601196" cy="878599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−3+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ja-JP" altLang="en-US" b="0" dirty="0"/>
                  <a:t>　</a:t>
                </a:r>
                <a:r>
                  <a:rPr kumimoji="1" lang="ja-JP" altLang="en-US" sz="2800" b="0" dirty="0"/>
                  <a:t>を</a:t>
                </a:r>
                <a:r>
                  <a:rPr kumimoji="1" lang="ja-JP" altLang="en-US" sz="2800" b="0" dirty="0" err="1"/>
                  <a:t>降べきの</a:t>
                </a:r>
                <a:r>
                  <a:rPr kumimoji="1" lang="ja-JP" altLang="en-US" sz="2800" b="0" dirty="0"/>
                  <a:t>順にする</a:t>
                </a:r>
                <a:endParaRPr kumimoji="1" lang="en-US" altLang="ja-JP" sz="2800" b="0" dirty="0"/>
              </a:p>
              <a:p>
                <a:pPr marL="0" indent="0">
                  <a:buNone/>
                </a:pPr>
                <a:endParaRPr kumimoji="1"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1" y="2556932"/>
                <a:ext cx="9601196" cy="87859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295401" y="3706464"/>
                <a:ext cx="326211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ja-JP" altLang="en-US" sz="2800" i="1">
                        <a:latin typeface="Cambria Math" panose="02040503050406030204" pitchFamily="18" charset="0"/>
                      </a:rPr>
                      <m:t>について</m:t>
                    </m:r>
                    <m:r>
                      <a:rPr kumimoji="1" lang="ja-JP" altLang="en-US" sz="2800" i="1" smtClean="0">
                        <a:latin typeface="Cambria Math" panose="02040503050406030204" pitchFamily="18" charset="0"/>
                      </a:rPr>
                      <m:t>降</m:t>
                    </m:r>
                  </m:oMath>
                </a14:m>
                <a:r>
                  <a:rPr kumimoji="1" lang="ja-JP" altLang="en-US" sz="2800" dirty="0" err="1"/>
                  <a:t>べきの</a:t>
                </a:r>
                <a:r>
                  <a:rPr kumimoji="1" lang="ja-JP" altLang="en-US" sz="2800" dirty="0"/>
                  <a:t>順</a:t>
                </a: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1" y="3706464"/>
                <a:ext cx="3262111" cy="430887"/>
              </a:xfrm>
              <a:prstGeom prst="rect">
                <a:avLst/>
              </a:prstGeom>
              <a:blipFill>
                <a:blip r:embed="rId3"/>
                <a:stretch>
                  <a:fillRect t="-32394" r="-5234" b="-422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907177" y="4905103"/>
                <a:ext cx="60067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177" y="4905103"/>
                <a:ext cx="600677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507854" y="4905103"/>
                <a:ext cx="219098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854" y="4905103"/>
                <a:ext cx="2190984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698838" y="4905103"/>
                <a:ext cx="17874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838" y="4905103"/>
                <a:ext cx="1787412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角丸四角形 7"/>
          <p:cNvSpPr/>
          <p:nvPr/>
        </p:nvSpPr>
        <p:spPr>
          <a:xfrm>
            <a:off x="4180040" y="2540696"/>
            <a:ext cx="757646" cy="7349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1678577" y="2540696"/>
            <a:ext cx="731520" cy="8524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6359338" y="2556932"/>
            <a:ext cx="731520" cy="8524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7262949" y="4905103"/>
                <a:ext cx="365965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ja-JP" altLang="en-US" sz="3600" i="1">
                        <a:latin typeface="Cambria Math" panose="02040503050406030204" pitchFamily="18" charset="0"/>
                      </a:rPr>
                      <m:t>に</m:t>
                    </m:r>
                  </m:oMath>
                </a14:m>
                <a:r>
                  <a:rPr kumimoji="1" lang="ja-JP" altLang="en-US" sz="3600" dirty="0"/>
                  <a:t>ついては２次式</a:t>
                </a: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949" y="4905103"/>
                <a:ext cx="3659656" cy="553998"/>
              </a:xfrm>
              <a:prstGeom prst="rect">
                <a:avLst/>
              </a:prstGeom>
              <a:blipFill>
                <a:blip r:embed="rId7"/>
                <a:stretch>
                  <a:fillRect t="-31868" r="-6656" b="-417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タイトル 1"/>
          <p:cNvSpPr txBox="1">
            <a:spLocks/>
          </p:cNvSpPr>
          <p:nvPr/>
        </p:nvSpPr>
        <p:spPr>
          <a:xfrm>
            <a:off x="838200" y="365125"/>
            <a:ext cx="6504432" cy="9424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/>
              <a:t>降べきの順，昇べきの順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592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295401" y="2556932"/>
                <a:ext cx="9601196" cy="878599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−3+</m:t>
                    </m:r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ja-JP" altLang="en-US" b="0" dirty="0"/>
                  <a:t>　</a:t>
                </a:r>
                <a:r>
                  <a:rPr kumimoji="1" lang="ja-JP" altLang="en-US" sz="2800" b="0" dirty="0"/>
                  <a:t>を</a:t>
                </a:r>
                <a:r>
                  <a:rPr kumimoji="1" lang="ja-JP" altLang="en-US" sz="2800" b="0" dirty="0" err="1"/>
                  <a:t>降べきの</a:t>
                </a:r>
                <a:r>
                  <a:rPr kumimoji="1" lang="ja-JP" altLang="en-US" sz="2800" b="0" dirty="0"/>
                  <a:t>順にする</a:t>
                </a:r>
                <a:endParaRPr kumimoji="1" lang="en-US" altLang="ja-JP" sz="2800" b="0" dirty="0"/>
              </a:p>
              <a:p>
                <a:pPr marL="0" indent="0">
                  <a:buNone/>
                </a:pPr>
                <a:endParaRPr kumimoji="1"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1" y="2556932"/>
                <a:ext cx="9601196" cy="87859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295401" y="3706464"/>
                <a:ext cx="327172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ja-JP" altLang="en-US" sz="2800" i="1">
                        <a:latin typeface="Cambria Math" panose="02040503050406030204" pitchFamily="18" charset="0"/>
                      </a:rPr>
                      <m:t>について</m:t>
                    </m:r>
                  </m:oMath>
                </a14:m>
                <a:r>
                  <a:rPr kumimoji="1" lang="ja-JP" altLang="en-US" sz="2800" dirty="0"/>
                  <a:t>降べきの順</a:t>
                </a: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1" y="3706464"/>
                <a:ext cx="3271729" cy="430887"/>
              </a:xfrm>
              <a:prstGeom prst="rect">
                <a:avLst/>
              </a:prstGeom>
              <a:blipFill>
                <a:blip r:embed="rId3"/>
                <a:stretch>
                  <a:fillRect t="-32394" r="-5410" b="-422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049359" y="4898572"/>
                <a:ext cx="183030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359" y="4898572"/>
                <a:ext cx="1830309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879668" y="4905103"/>
                <a:ext cx="255909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68" y="4905103"/>
                <a:ext cx="2559099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角丸四角形 7"/>
          <p:cNvSpPr/>
          <p:nvPr/>
        </p:nvSpPr>
        <p:spPr>
          <a:xfrm>
            <a:off x="4245427" y="2556932"/>
            <a:ext cx="2782389" cy="7349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1683599" y="2537431"/>
            <a:ext cx="731520" cy="8524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2964513" y="2537431"/>
            <a:ext cx="731520" cy="8524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7262949" y="4905103"/>
                <a:ext cx="367087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ja-JP" altLang="en-US" sz="3600" i="1">
                        <a:latin typeface="Cambria Math" panose="02040503050406030204" pitchFamily="18" charset="0"/>
                      </a:rPr>
                      <m:t>に</m:t>
                    </m:r>
                  </m:oMath>
                </a14:m>
                <a:r>
                  <a:rPr kumimoji="1" lang="ja-JP" altLang="en-US" sz="3600" dirty="0"/>
                  <a:t>ついては１次式</a:t>
                </a: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949" y="4905103"/>
                <a:ext cx="3670877" cy="553998"/>
              </a:xfrm>
              <a:prstGeom prst="rect">
                <a:avLst/>
              </a:prstGeom>
              <a:blipFill>
                <a:blip r:embed="rId6"/>
                <a:stretch>
                  <a:fillRect t="-25275" r="-14096" b="-483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タイトル 1"/>
          <p:cNvSpPr txBox="1">
            <a:spLocks/>
          </p:cNvSpPr>
          <p:nvPr/>
        </p:nvSpPr>
        <p:spPr>
          <a:xfrm>
            <a:off x="838200" y="365125"/>
            <a:ext cx="6504432" cy="9424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/>
              <a:t>降べきの順，昇べきの順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017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  <p:bldP spid="9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4796</TotalTime>
  <Words>144</Words>
  <Application>Microsoft Office PowerPoint</Application>
  <PresentationFormat>ワイド画面</PresentationFormat>
  <Paragraphs>37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HGPｺﾞｼｯｸE</vt:lpstr>
      <vt:lpstr>游ゴシック</vt:lpstr>
      <vt:lpstr>游ゴシック Light</vt:lpstr>
      <vt:lpstr>Arial</vt:lpstr>
      <vt:lpstr>Cambria Math</vt:lpstr>
      <vt:lpstr>Office テーマ</vt:lpstr>
      <vt:lpstr>単項式と多項式</vt:lpstr>
      <vt:lpstr>単項式の次数と係数</vt:lpstr>
      <vt:lpstr>整式の次数</vt:lpstr>
      <vt:lpstr>降べきの順，昇べきの順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数学Ⅰ</dc:title>
  <dc:creator>okayamaken</dc:creator>
  <cp:lastModifiedBy>okayamaken</cp:lastModifiedBy>
  <cp:revision>37</cp:revision>
  <dcterms:created xsi:type="dcterms:W3CDTF">2017-03-30T02:19:10Z</dcterms:created>
  <dcterms:modified xsi:type="dcterms:W3CDTF">2017-04-13T03:32:16Z</dcterms:modified>
</cp:coreProperties>
</file>