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9"/>
  </p:notesMasterIdLst>
  <p:sldIdLst>
    <p:sldId id="274" r:id="rId2"/>
    <p:sldId id="275" r:id="rId3"/>
    <p:sldId id="276" r:id="rId4"/>
    <p:sldId id="277" r:id="rId5"/>
    <p:sldId id="279" r:id="rId6"/>
    <p:sldId id="278" r:id="rId7"/>
    <p:sldId id="28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818E54-2AF8-4888-9641-B5CF1142132C}" type="datetimeFigureOut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1CA325-7218-4391-B093-D3641A3D3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8714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640F-1BF6-4B49-86DC-5F7F8E1B95BF}" type="datetimeFigureOut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1DB6-7806-4341-AD24-3A493713D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9349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640F-1BF6-4B49-86DC-5F7F8E1B95BF}" type="datetimeFigureOut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1DB6-7806-4341-AD24-3A493713D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37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640F-1BF6-4B49-86DC-5F7F8E1B95BF}" type="datetimeFigureOut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1DB6-7806-4341-AD24-3A493713D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5184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640F-1BF6-4B49-86DC-5F7F8E1B95BF}" type="datetimeFigureOut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1DB6-7806-4341-AD24-3A493713D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4213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640F-1BF6-4B49-86DC-5F7F8E1B95BF}" type="datetimeFigureOut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1DB6-7806-4341-AD24-3A493713D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3120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640F-1BF6-4B49-86DC-5F7F8E1B95BF}" type="datetimeFigureOut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1DB6-7806-4341-AD24-3A493713D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859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640F-1BF6-4B49-86DC-5F7F8E1B95BF}" type="datetimeFigureOut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1DB6-7806-4341-AD24-3A493713D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1805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640F-1BF6-4B49-86DC-5F7F8E1B95BF}" type="datetimeFigureOut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1DB6-7806-4341-AD24-3A493713D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224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640F-1BF6-4B49-86DC-5F7F8E1B95BF}" type="datetimeFigureOut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1DB6-7806-4341-AD24-3A493713D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107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640F-1BF6-4B49-86DC-5F7F8E1B95BF}" type="datetimeFigureOut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1DB6-7806-4341-AD24-3A493713D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0284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640F-1BF6-4B49-86DC-5F7F8E1B95BF}" type="datetimeFigureOut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1DB6-7806-4341-AD24-3A493713D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205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5640F-1BF6-4B49-86DC-5F7F8E1B95BF}" type="datetimeFigureOut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11DB6-7806-4341-AD24-3A493713D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277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340608" cy="805307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ja-JP" alt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指数法則①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1295401" y="2556932"/>
                <a:ext cx="9601196" cy="488020"/>
              </a:xfrm>
            </p:spPr>
            <p:txBody>
              <a:bodyPr>
                <a:no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4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  <m:r>
                      <a:rPr lang="en-US" altLang="ja-JP" sz="4400" i="1"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altLang="ja-JP" sz="4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4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altLang="ja-JP" sz="4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kumimoji="1" lang="en-US" altLang="ja-JP" sz="4400" dirty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4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44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kumimoji="1" lang="en-US" altLang="ja-JP" sz="4400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kumimoji="1" lang="en-US" altLang="ja-JP" sz="4400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kumimoji="1" lang="en-US" altLang="ja-JP" sz="44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kumimoji="1" lang="ja-JP" altLang="en-US" sz="4400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95401" y="2556932"/>
                <a:ext cx="9601196" cy="488020"/>
              </a:xfrm>
              <a:blipFill>
                <a:blip r:embed="rId2"/>
                <a:stretch>
                  <a:fillRect t="-37037" b="-10123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2651760" y="4537426"/>
                <a:ext cx="129202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kumimoji="1" lang="ja-JP" altLang="en-US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が</m:t>
                      </m:r>
                      <m:r>
                        <a:rPr kumimoji="1" lang="en-US" altLang="ja-JP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kumimoji="1" lang="ja-JP" altLang="en-US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個</m:t>
                      </m:r>
                    </m:oMath>
                  </m:oMathPara>
                </a14:m>
                <a:endParaRPr kumimoji="1" lang="ja-JP" alt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1760" y="4537426"/>
                <a:ext cx="1292020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4344748" y="4537425"/>
                <a:ext cx="119744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kumimoji="1" lang="ja-JP" altLang="en-US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が</m:t>
                      </m:r>
                      <m:r>
                        <a:rPr kumimoji="1" lang="en-US" altLang="ja-JP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kumimoji="1" lang="ja-JP" altLang="en-US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個</m:t>
                      </m:r>
                    </m:oMath>
                  </m:oMathPara>
                </a14:m>
                <a:endParaRPr kumimoji="1" lang="ja-JP" alt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4748" y="4537425"/>
                <a:ext cx="1197444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5844744" y="4537425"/>
                <a:ext cx="223651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kumimoji="1" lang="ja-JP" altLang="en-US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が</m:t>
                      </m:r>
                      <m:r>
                        <a:rPr kumimoji="1" lang="en-US" altLang="ja-JP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kumimoji="1" lang="en-US" altLang="ja-JP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1" lang="en-US" altLang="ja-JP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kumimoji="1" lang="en-US" altLang="ja-JP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kumimoji="1" lang="ja-JP" altLang="en-US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個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4744" y="4537425"/>
                <a:ext cx="2236510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正方形/長方形 9"/>
              <p:cNvSpPr/>
              <p:nvPr/>
            </p:nvSpPr>
            <p:spPr>
              <a:xfrm>
                <a:off x="3105237" y="3706429"/>
                <a:ext cx="4239750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4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kumimoji="1" lang="en-US" altLang="ja-JP" sz="4800" i="1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  <m:r>
                      <a:rPr lang="en-US" altLang="ja-JP" sz="4800" i="1"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altLang="ja-JP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4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altLang="ja-JP" sz="48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kumimoji="1" lang="en-US" altLang="ja-JP" sz="4800" dirty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48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48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kumimoji="1" lang="en-US" altLang="ja-JP" sz="4800" i="1" dirty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kumimoji="1" lang="en-US" altLang="ja-JP" sz="4800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kumimoji="1" lang="en-US" altLang="ja-JP" sz="4800" i="1" dirty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ja-JP" altLang="en-US" sz="4800" dirty="0"/>
              </a:p>
            </p:txBody>
          </p:sp>
        </mc:Choice>
        <mc:Fallback xmlns="">
          <p:sp>
            <p:nvSpPr>
              <p:cNvPr id="10" name="正方形/長方形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5237" y="3706429"/>
                <a:ext cx="4239750" cy="830997"/>
              </a:xfrm>
              <a:prstGeom prst="rect">
                <a:avLst/>
              </a:prstGeom>
              <a:blipFill>
                <a:blip r:embed="rId6"/>
                <a:stretch>
                  <a:fillRect t="-16176" b="-3897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9996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1295401" y="2556932"/>
                <a:ext cx="9601196" cy="817204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kumimoji="1" lang="en-US" altLang="ja-JP" sz="3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kumimoji="1" lang="en-US" altLang="ja-JP" sz="36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kumimoji="1" lang="en-US" altLang="ja-JP" sz="36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p>
                        </m:sSup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kumimoji="1" lang="en-US" altLang="ja-JP" sz="3600" dirty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36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36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kumimoji="1" lang="en-US" altLang="ja-JP" sz="3600" b="0" i="1" dirty="0" smtClean="0">
                            <a:latin typeface="Cambria Math" panose="02040503050406030204" pitchFamily="18" charset="0"/>
                          </a:rPr>
                          <m:t>𝑚𝑛</m:t>
                        </m:r>
                      </m:sup>
                    </m:sSup>
                  </m:oMath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95401" y="2556932"/>
                <a:ext cx="9601196" cy="817204"/>
              </a:xfrm>
              <a:blipFill>
                <a:blip r:embed="rId2"/>
                <a:stretch>
                  <a:fillRect t="-1703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1143000" y="4059936"/>
                <a:ext cx="6629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3600" i="1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kumimoji="1" lang="en-US" altLang="ja-JP" sz="3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kumimoji="1" lang="en-US" altLang="ja-JP" sz="36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kumimoji="1" lang="en-US" altLang="ja-JP" sz="36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p>
                        </m:sSup>
                        <m:r>
                          <a:rPr kumimoji="1" lang="en-US" altLang="ja-JP" sz="36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kumimoji="1" lang="en-US" altLang="ja-JP" sz="36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kumimoji="1" lang="en-US" altLang="ja-JP" sz="3600" dirty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36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36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kumimoji="1" lang="en-US" altLang="ja-JP" sz="3600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  <m:r>
                      <a:rPr kumimoji="1" lang="en-US" altLang="ja-JP" sz="3600" i="1" dirty="0"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kumimoji="1" lang="en-US" altLang="ja-JP" sz="36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36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kumimoji="1" lang="en-US" altLang="ja-JP" sz="3600" i="1" dirty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  <m:r>
                      <a:rPr kumimoji="1" lang="en-US" altLang="ja-JP" sz="3600" i="1" dirty="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1" lang="ja-JP" altLang="en-US" sz="3600" dirty="0"/>
                  <a:t>・・・</a:t>
                </a:r>
                <a14:m>
                  <m:oMath xmlns:m="http://schemas.openxmlformats.org/officeDocument/2006/math">
                    <m:r>
                      <a:rPr kumimoji="1" lang="en-US" altLang="ja-JP" sz="3600" i="1" dirty="0"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kumimoji="1" lang="en-US" altLang="ja-JP" sz="36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36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kumimoji="1" lang="en-US" altLang="ja-JP" sz="3600" i="1" dirty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</m:oMath>
                </a14:m>
                <a:endParaRPr kumimoji="1" lang="ja-JP" altLang="en-US" sz="3600" dirty="0"/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4059936"/>
                <a:ext cx="6629400" cy="646331"/>
              </a:xfrm>
              <a:prstGeom prst="rect">
                <a:avLst/>
              </a:prstGeom>
              <a:blipFill>
                <a:blip r:embed="rId3"/>
                <a:stretch>
                  <a:fillRect t="-14151" b="-3490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直線コネクタ 5"/>
          <p:cNvCxnSpPr>
            <a:cxnSpLocks/>
          </p:cNvCxnSpPr>
          <p:nvPr/>
        </p:nvCxnSpPr>
        <p:spPr>
          <a:xfrm>
            <a:off x="2748598" y="4662199"/>
            <a:ext cx="4667186" cy="0"/>
          </a:xfrm>
          <a:prstGeom prst="line">
            <a:avLst/>
          </a:prstGeom>
          <a:ln w="98425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3619040" y="4871074"/>
                <a:ext cx="1887696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ja-JP" sz="3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kumimoji="1" lang="en-US" altLang="ja-JP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kumimoji="1" lang="ja-JP" altLang="en-US" sz="3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が</m:t>
                      </m:r>
                      <m:r>
                        <a:rPr kumimoji="1" lang="en-US" altLang="ja-JP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kumimoji="1" lang="ja-JP" altLang="en-US" sz="3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個</m:t>
                      </m:r>
                    </m:oMath>
                  </m:oMathPara>
                </a14:m>
                <a:endParaRPr kumimoji="1" lang="ja-JP" altLang="en-US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9040" y="4871074"/>
                <a:ext cx="1887696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7542988" y="4075324"/>
                <a:ext cx="155985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sz="4000" i="1" smtClean="0">
                          <a:latin typeface="Cambria Math" panose="02040503050406030204" pitchFamily="18" charset="0"/>
                        </a:rPr>
                        <m:t>＝</m:t>
                      </m:r>
                      <m:sSup>
                        <m:sSupPr>
                          <m:ctrlPr>
                            <a:rPr kumimoji="1" lang="en-US" altLang="ja-JP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4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kumimoji="1" lang="en-US" altLang="ja-JP" sz="4000" b="0" i="1" smtClean="0">
                              <a:latin typeface="Cambria Math" panose="02040503050406030204" pitchFamily="18" charset="0"/>
                            </a:rPr>
                            <m:t>𝑚𝑛</m:t>
                          </m:r>
                        </m:sup>
                      </m:sSup>
                    </m:oMath>
                  </m:oMathPara>
                </a14:m>
                <a:endParaRPr kumimoji="1" lang="ja-JP" altLang="en-US" sz="4000" dirty="0"/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2988" y="4075324"/>
                <a:ext cx="1559851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772400" y="4869067"/>
                <a:ext cx="192200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kumimoji="1" lang="ja-JP" altLang="en-US" sz="3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が</m:t>
                      </m:r>
                      <m:r>
                        <a:rPr kumimoji="1" lang="en-US" altLang="ja-JP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𝑚𝑛</m:t>
                      </m:r>
                      <m:r>
                        <a:rPr kumimoji="1" lang="ja-JP" altLang="en-US" sz="3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個</m:t>
                      </m:r>
                    </m:oMath>
                  </m:oMathPara>
                </a14:m>
                <a:endParaRPr kumimoji="1" lang="ja-JP" altLang="en-US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400" y="4869067"/>
                <a:ext cx="1922001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タイトル 1"/>
          <p:cNvSpPr txBox="1">
            <a:spLocks/>
          </p:cNvSpPr>
          <p:nvPr/>
        </p:nvSpPr>
        <p:spPr>
          <a:xfrm>
            <a:off x="838200" y="365125"/>
            <a:ext cx="3340608" cy="805307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/>
              <a:t>指数法則②</a:t>
            </a:r>
          </a:p>
        </p:txBody>
      </p:sp>
    </p:spTree>
    <p:extLst>
      <p:ext uri="{BB962C8B-B14F-4D97-AF65-F5344CB8AC3E}">
        <p14:creationId xmlns:p14="http://schemas.microsoft.com/office/powerpoint/2010/main" val="4224988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4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𝑎𝑏</m:t>
                        </m:r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kumimoji="1" lang="en-US" altLang="ja-JP" sz="4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sSup>
                      <m:sSupPr>
                        <m:ctrlP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kumimoji="1" lang="en-US" altLang="ja-JP" sz="4400" dirty="0"/>
              </a:p>
              <a:p>
                <a:endParaRPr kumimoji="1" lang="en-US" altLang="ja-JP" sz="4400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4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𝑎𝑏𝑐</m:t>
                        </m:r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kumimoji="1" lang="en-US" altLang="ja-JP" sz="4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sSup>
                      <m:sSupPr>
                        <m:ctrlP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sSup>
                      <m:sSupPr>
                        <m:ctrlP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kumimoji="1" lang="ja-JP" altLang="en-US" sz="4400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タイトル 1"/>
          <p:cNvSpPr txBox="1">
            <a:spLocks/>
          </p:cNvSpPr>
          <p:nvPr/>
        </p:nvSpPr>
        <p:spPr>
          <a:xfrm>
            <a:off x="838200" y="365125"/>
            <a:ext cx="3340608" cy="805307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/>
              <a:t>指数法則③</a:t>
            </a:r>
          </a:p>
        </p:txBody>
      </p:sp>
    </p:spTree>
    <p:extLst>
      <p:ext uri="{BB962C8B-B14F-4D97-AF65-F5344CB8AC3E}">
        <p14:creationId xmlns:p14="http://schemas.microsoft.com/office/powerpoint/2010/main" val="2258011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1441363"/>
                <a:ext cx="10710672" cy="2764877"/>
              </a:xfrm>
            </p:spPr>
            <p:txBody>
              <a:bodyPr>
                <a:no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kumimoji="1" lang="ja-JP" altLang="en-US" sz="4400" dirty="0"/>
                  <a:t>１　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4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kumimoji="1" lang="en-US" altLang="ja-JP" sz="4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kumimoji="1" lang="en-US" altLang="ja-JP" sz="44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kumimoji="1" lang="en-US" altLang="ja-JP" sz="4400" b="0" i="1" smtClean="0">
                        <a:latin typeface="Cambria Math" panose="02040503050406030204" pitchFamily="18" charset="0"/>
                      </a:rPr>
                      <m:t>𝑎𝑏</m:t>
                    </m:r>
                    <m:r>
                      <a:rPr kumimoji="1" lang="en-US" altLang="ja-JP" sz="4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kumimoji="1" lang="en-US" altLang="ja-JP" sz="4400" dirty="0"/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ja-JP" altLang="en-US" sz="4400" dirty="0"/>
                  <a:t>　　</a:t>
                </a:r>
                <a:r>
                  <a:rPr lang="en-US" altLang="ja-JP" sz="4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4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4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4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ja-JP" sz="4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ja-JP" sz="4400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altLang="ja-JP" sz="44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ja-JP" sz="4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4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ja-JP" sz="4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4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altLang="ja-JP" sz="4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4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 sz="44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ja-JP" sz="4400" i="1">
                        <a:latin typeface="Cambria Math" panose="02040503050406030204" pitchFamily="18" charset="0"/>
                      </a:rPr>
                      <m:t>𝑎𝑏</m:t>
                    </m:r>
                    <m:r>
                      <a:rPr lang="en-US" altLang="ja-JP" sz="44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ja-JP" sz="4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4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altLang="ja-JP" sz="4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altLang="ja-JP" sz="4400" dirty="0"/>
              </a:p>
              <a:p>
                <a:pPr>
                  <a:lnSpc>
                    <a:spcPct val="150000"/>
                  </a:lnSpc>
                </a:pPr>
                <a:r>
                  <a:rPr lang="ja-JP" altLang="en-US" sz="4400" dirty="0"/>
                  <a:t>２　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ja-JP" sz="4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4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ja-JP" sz="4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ja-JP" sz="4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d>
                      <m:dPr>
                        <m:ctrlPr>
                          <a:rPr lang="en-US" altLang="ja-JP" sz="4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4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ja-JP" sz="4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ja-JP" sz="4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altLang="ja-JP" sz="4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ja-JP" sz="4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4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altLang="ja-JP" sz="4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44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altLang="ja-JP" sz="4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4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altLang="ja-JP" sz="4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kumimoji="1" lang="en-US" altLang="ja-JP" sz="4400" dirty="0"/>
              </a:p>
              <a:p>
                <a:pPr>
                  <a:lnSpc>
                    <a:spcPct val="150000"/>
                  </a:lnSpc>
                </a:pPr>
                <a:r>
                  <a:rPr kumimoji="1" lang="ja-JP" altLang="en-US" sz="4400" dirty="0"/>
                  <a:t>３　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d>
                      <m:dPr>
                        <m:ctrlP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kumimoji="1" lang="en-US" altLang="ja-JP" sz="4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kumimoji="1" lang="en-US" altLang="ja-JP" sz="44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kumimoji="1" lang="en-US" altLang="ja-JP" sz="4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kumimoji="1" lang="en-US" altLang="ja-JP" sz="4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kumimoji="1" lang="en-US" altLang="ja-JP" sz="4400" b="0" i="1" smtClean="0">
                        <a:latin typeface="Cambria Math" panose="02040503050406030204" pitchFamily="18" charset="0"/>
                      </a:rPr>
                      <m:t>𝑎𝑏</m:t>
                    </m:r>
                  </m:oMath>
                </a14:m>
                <a:endParaRPr kumimoji="1" lang="en-US" altLang="ja-JP" sz="4400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441363"/>
                <a:ext cx="10710672" cy="2764877"/>
              </a:xfrm>
              <a:blipFill>
                <a:blip r:embed="rId2"/>
                <a:stretch>
                  <a:fillRect l="-2049" b="-6960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タイトル 1"/>
          <p:cNvSpPr txBox="1">
            <a:spLocks/>
          </p:cNvSpPr>
          <p:nvPr/>
        </p:nvSpPr>
        <p:spPr>
          <a:xfrm>
            <a:off x="838200" y="365125"/>
            <a:ext cx="3340608" cy="805307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/>
              <a:t>展開公式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254543" y="524101"/>
            <a:ext cx="3877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（中学校の復習）</a:t>
            </a:r>
          </a:p>
        </p:txBody>
      </p:sp>
    </p:spTree>
    <p:extLst>
      <p:ext uri="{BB962C8B-B14F-4D97-AF65-F5344CB8AC3E}">
        <p14:creationId xmlns:p14="http://schemas.microsoft.com/office/powerpoint/2010/main" val="2915718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112008" cy="927311"/>
          </a:xfrm>
        </p:spPr>
        <p:txBody>
          <a:bodyPr/>
          <a:lstStyle/>
          <a:p>
            <a:r>
              <a:rPr kumimoji="1" lang="ja-JP" altLang="en-US" dirty="0"/>
              <a:t>＜例１３＞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078992" y="1216152"/>
            <a:ext cx="1033272" cy="35661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078480" y="1220724"/>
            <a:ext cx="1033272" cy="35661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141667"/>
                <a:ext cx="10515600" cy="5102352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+1)(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kumimoji="1" lang="en-US" altLang="ja-JP" dirty="0"/>
              </a:p>
              <a:p>
                <a:pPr marL="0" indent="0">
                  <a:buNone/>
                </a:pPr>
                <a:endParaRPr lang="en-US" altLang="ja-JP" dirty="0"/>
              </a:p>
              <a:p>
                <a:pPr marL="0" indent="0">
                  <a:buNone/>
                </a:pPr>
                <a:endParaRPr kumimoji="1" lang="en-US" altLang="ja-JP" dirty="0"/>
              </a:p>
              <a:p>
                <a:pPr marL="0" indent="0">
                  <a:buNone/>
                </a:pPr>
                <a:endParaRPr lang="en-US" altLang="ja-JP" dirty="0"/>
              </a:p>
              <a:p>
                <a:pPr marL="0" indent="0">
                  <a:buNone/>
                </a:pPr>
                <a:endParaRPr kumimoji="1" lang="en-US" altLang="ja-JP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200" b="0" i="1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US" altLang="ja-JP" sz="32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ja-JP" sz="32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altLang="ja-JP" sz="3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sz="3200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altLang="ja-JP" sz="3200" i="1">
                          <a:latin typeface="Cambria Math" panose="02040503050406030204" pitchFamily="18" charset="0"/>
                        </a:rPr>
                        <m:t>+1)(</m:t>
                      </m:r>
                      <m:r>
                        <a:rPr lang="en-US" altLang="ja-JP" sz="32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altLang="ja-JP" sz="3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sz="3200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altLang="ja-JP" sz="3200" i="1"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en-US" altLang="ja-JP" sz="3200" dirty="0"/>
              </a:p>
              <a:p>
                <a:pPr marL="0" indent="0">
                  <a:buNone/>
                </a:pPr>
                <a:endParaRPr lang="en-US" altLang="ja-JP" sz="1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1" lang="en-US" altLang="ja-JP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kumimoji="1" lang="en-US" altLang="ja-JP" sz="3200" b="0" dirty="0"/>
              </a:p>
              <a:p>
                <a:pPr marL="0" indent="0">
                  <a:buNone/>
                </a:pPr>
                <a:endParaRPr kumimoji="1" lang="en-US" altLang="ja-JP" sz="1400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𝑎𝑏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kumimoji="1" lang="en-US" altLang="ja-JP" sz="3200" b="0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141667"/>
                <a:ext cx="10515600" cy="5102352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/>
          <p:cNvSpPr txBox="1"/>
          <p:nvPr/>
        </p:nvSpPr>
        <p:spPr>
          <a:xfrm>
            <a:off x="2628382" y="1822347"/>
            <a:ext cx="6340197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ja-JP" altLang="en-US" sz="4000" dirty="0"/>
              <a:t>数学の鉄則</a:t>
            </a:r>
            <a:endParaRPr kumimoji="1" lang="en-US" altLang="ja-JP" sz="4000" dirty="0"/>
          </a:p>
          <a:p>
            <a:r>
              <a:rPr kumimoji="1" lang="ja-JP" altLang="en-US" sz="4000" dirty="0">
                <a:solidFill>
                  <a:srgbClr val="FF0000"/>
                </a:solidFill>
              </a:rPr>
              <a:t>同じものは一つにまとめる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500965" y="1216152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/>
              <a:t>→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6684264" y="1292437"/>
            <a:ext cx="411480" cy="35390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7975181" y="1292436"/>
            <a:ext cx="411480" cy="35390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509638" y="1216152"/>
                <a:ext cx="275646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+1)(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kumimoji="1" lang="ja-JP" altLang="en-US" sz="3200" dirty="0"/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9638" y="1216152"/>
                <a:ext cx="2756460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9266098" y="1243584"/>
                <a:ext cx="163089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ja-JP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kumimoji="1" lang="ja-JP" altLang="en-US" sz="3200" dirty="0"/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6098" y="1243584"/>
                <a:ext cx="1630896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3018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3" grpId="0" uiExpand="1" build="p"/>
      <p:bldP spid="4" grpId="0" animBg="1"/>
      <p:bldP spid="9" grpId="0" animBg="1"/>
      <p:bldP spid="10" grpId="0" animBg="1"/>
      <p:bldP spid="8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2081444"/>
                <a:ext cx="10024871" cy="538808"/>
              </a:xfrm>
            </p:spPr>
            <p:txBody>
              <a:bodyPr>
                <a:no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kumimoji="1" lang="en-US" altLang="ja-JP" sz="3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kumimoji="1" lang="en-US" altLang="ja-JP" sz="3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kumimoji="1" lang="en-US" altLang="ja-JP" sz="3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kumimoji="1" lang="en-US" altLang="ja-JP" sz="36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kumimoji="1" lang="en-US" altLang="ja-JP" sz="3600" b="0" i="1" smtClean="0">
                        <a:latin typeface="Cambria Math" panose="02040503050406030204" pitchFamily="18" charset="0"/>
                      </a:rPr>
                      <m:t>𝑎𝑏</m:t>
                    </m:r>
                    <m:r>
                      <a:rPr kumimoji="1" lang="en-US" altLang="ja-JP" sz="36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kumimoji="1" lang="en-US" altLang="ja-JP" sz="3600" b="0" i="1" smtClean="0">
                        <a:latin typeface="Cambria Math" panose="02040503050406030204" pitchFamily="18" charset="0"/>
                      </a:rPr>
                      <m:t>𝑏𝑐</m:t>
                    </m:r>
                    <m:r>
                      <a:rPr kumimoji="1" lang="en-US" altLang="ja-JP" sz="36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kumimoji="1" lang="en-US" altLang="ja-JP" sz="3600" b="0" i="1" smtClean="0">
                        <a:latin typeface="Cambria Math" panose="02040503050406030204" pitchFamily="18" charset="0"/>
                      </a:rPr>
                      <m:t>𝑐𝑎</m:t>
                    </m:r>
                  </m:oMath>
                </a14:m>
                <a:endParaRPr kumimoji="1" lang="ja-JP" altLang="en-US" sz="3600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2081444"/>
                <a:ext cx="10024871" cy="53880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タイトル 1"/>
          <p:cNvSpPr txBox="1">
            <a:spLocks/>
          </p:cNvSpPr>
          <p:nvPr/>
        </p:nvSpPr>
        <p:spPr>
          <a:xfrm>
            <a:off x="838200" y="365125"/>
            <a:ext cx="3340608" cy="805307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/>
              <a:t>展開公式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1325880" y="3630168"/>
            <a:ext cx="1042416" cy="356616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838200" y="3392764"/>
                <a:ext cx="6727547" cy="29546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ja-JP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    (</m:t>
                          </m:r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1" lang="en-US" altLang="ja-JP" sz="1400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+2</m:t>
                      </m:r>
                      <m:d>
                        <m:d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1" lang="en-US" altLang="ja-JP" sz="3200" b="0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𝑎𝑏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)+(2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𝑎𝑐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𝑏𝑐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)+</m:t>
                      </m:r>
                      <m:sSup>
                        <m:sSup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1" lang="en-US" altLang="ja-JP" sz="3200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𝑎𝑏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𝑏𝑐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𝑐𝑎</m:t>
                      </m:r>
                    </m:oMath>
                  </m:oMathPara>
                </a14:m>
                <a:endParaRPr kumimoji="1" lang="ja-JP" altLang="en-US" sz="3200" dirty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392764"/>
                <a:ext cx="6727547" cy="295465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グループ化 10"/>
          <p:cNvGrpSpPr/>
          <p:nvPr/>
        </p:nvGrpSpPr>
        <p:grpSpPr>
          <a:xfrm>
            <a:off x="7795260" y="3630168"/>
            <a:ext cx="3968843" cy="430887"/>
            <a:chOff x="7795260" y="3630168"/>
            <a:chExt cx="3968843" cy="430887"/>
          </a:xfrm>
        </p:grpSpPr>
        <p:sp>
          <p:nvSpPr>
            <p:cNvPr id="10" name="正方形/長方形 9"/>
            <p:cNvSpPr/>
            <p:nvPr/>
          </p:nvSpPr>
          <p:spPr>
            <a:xfrm>
              <a:off x="7955280" y="3630168"/>
              <a:ext cx="338328" cy="42976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テキスト ボックス 8"/>
                <p:cNvSpPr txBox="1"/>
                <p:nvPr/>
              </p:nvSpPr>
              <p:spPr>
                <a:xfrm>
                  <a:off x="7795260" y="3630168"/>
                  <a:ext cx="3968843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kumimoji="1" lang="en-US" altLang="ja-JP" sz="2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kumimoji="1" lang="en-US" altLang="ja-JP" sz="28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kumimoji="1" lang="en-US" altLang="ja-JP" sz="28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kumimoji="1" lang="en-US" altLang="ja-JP" sz="28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kumimoji="1" lang="en-US" altLang="ja-JP" sz="28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  <m:r>
                              <a:rPr kumimoji="1" lang="en-US" altLang="ja-JP" sz="28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kumimoji="1" lang="en-US" altLang="ja-JP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kumimoji="1" lang="en-US" altLang="ja-JP" sz="28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kumimoji="1" lang="en-US" altLang="ja-JP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kumimoji="1" lang="en-US" altLang="ja-JP" sz="28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kumimoji="1" lang="en-US" altLang="ja-JP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kumimoji="1" lang="en-US" altLang="ja-JP" sz="28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kumimoji="1" lang="en-US" altLang="ja-JP" sz="2800" b="0" i="1" smtClean="0">
                            <a:latin typeface="Cambria Math" panose="02040503050406030204" pitchFamily="18" charset="0"/>
                          </a:rPr>
                          <m:t>𝐴𝑐</m:t>
                        </m:r>
                        <m:r>
                          <a:rPr kumimoji="1" lang="en-US" altLang="ja-JP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kumimoji="1" lang="en-US" altLang="ja-JP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kumimoji="1" lang="en-US" altLang="ja-JP" sz="28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kumimoji="1" lang="en-US" altLang="ja-JP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kumimoji="1" lang="ja-JP" altLang="en-US" sz="2800" dirty="0"/>
                </a:p>
              </p:txBody>
            </p:sp>
          </mc:Choice>
          <mc:Fallback xmlns="">
            <p:sp>
              <p:nvSpPr>
                <p:cNvPr id="9" name="テキスト ボックス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95260" y="3630168"/>
                  <a:ext cx="3968843" cy="43088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116642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17320"/>
                <a:ext cx="10515600" cy="4983480"/>
              </a:xfrm>
            </p:spPr>
            <p:txBody>
              <a:bodyPr/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ja-JP" altLang="en-US" sz="3200" dirty="0"/>
                  <a:t>　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32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kumimoji="1" lang="en-US" altLang="ja-JP" sz="3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kumimoji="1" lang="en-US" altLang="ja-JP" sz="32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kumimoji="1" lang="en-US" altLang="ja-JP" sz="32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kumimoji="1" lang="en-US" altLang="ja-JP" sz="32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kumimoji="1" lang="en-US" altLang="ja-JP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kumimoji="1" lang="en-US" altLang="ja-JP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32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kumimoji="1" lang="en-US" altLang="ja-JP" sz="3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kumimoji="1" lang="en-US" altLang="ja-JP" sz="3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kumimoji="1" lang="en-US" altLang="ja-JP" sz="32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kumimoji="1" lang="en-US" altLang="ja-JP" sz="32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kumimoji="1" lang="en-US" altLang="ja-JP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kumimoji="1" lang="en-US" altLang="ja-JP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{</m:t>
                          </m:r>
                          <m:d>
                            <m:dPr>
                              <m:ctrlP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  <m:d>
                            <m:dPr>
                              <m:ctrlP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}</m:t>
                          </m:r>
                        </m:e>
                        <m:sup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1" lang="en-US" altLang="ja-JP" sz="3200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1" lang="en-US" altLang="ja-JP" sz="3200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1" lang="en-US" altLang="ja-JP" sz="3200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kumimoji="1" lang="en-US" altLang="ja-JP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17320"/>
                <a:ext cx="10515600" cy="498348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タイトル 1"/>
          <p:cNvSpPr txBox="1">
            <a:spLocks/>
          </p:cNvSpPr>
          <p:nvPr/>
        </p:nvSpPr>
        <p:spPr>
          <a:xfrm>
            <a:off x="838200" y="365125"/>
            <a:ext cx="3112008" cy="9273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/>
              <a:t>＜例１３＞</a:t>
            </a:r>
            <a:endParaRPr lang="ja-JP" altLang="en-US" dirty="0"/>
          </a:p>
        </p:txBody>
      </p:sp>
      <p:grpSp>
        <p:nvGrpSpPr>
          <p:cNvPr id="12" name="グループ化 11"/>
          <p:cNvGrpSpPr/>
          <p:nvPr/>
        </p:nvGrpSpPr>
        <p:grpSpPr>
          <a:xfrm>
            <a:off x="5449824" y="1837944"/>
            <a:ext cx="3461365" cy="722376"/>
            <a:chOff x="5449824" y="1837944"/>
            <a:chExt cx="3461365" cy="72237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テキスト ボックス 4"/>
                <p:cNvSpPr txBox="1"/>
                <p:nvPr/>
              </p:nvSpPr>
              <p:spPr>
                <a:xfrm>
                  <a:off x="6345936" y="1837944"/>
                  <a:ext cx="2565253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kumimoji="1" lang="en-US" altLang="ja-JP" sz="3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kumimoji="1" lang="en-US" altLang="ja-JP" sz="3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kumimoji="1" lang="en-US" altLang="ja-JP" sz="3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𝑎𝑏</m:t>
                            </m:r>
                            <m:r>
                              <a:rPr kumimoji="1" lang="en-US" altLang="ja-JP" sz="3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kumimoji="1" lang="en-US" altLang="ja-JP" sz="3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kumimoji="1" lang="en-US" altLang="ja-JP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kumimoji="1" lang="en-US" altLang="ja-JP" sz="3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kumimoji="1" lang="en-US" altLang="ja-JP" sz="3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kumimoji="1" lang="en-US" altLang="ja-JP" sz="3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kumimoji="1" lang="en-US" altLang="ja-JP" sz="3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kumimoji="1" lang="en-US" altLang="ja-JP" sz="3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kumimoji="1" lang="en-US" altLang="ja-JP" sz="3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kumimoji="1" lang="ja-JP" altLang="en-US" sz="32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" name="テキスト ボックス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45936" y="1837944"/>
                  <a:ext cx="2565253" cy="584775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矢印: 左カーブ 8"/>
            <p:cNvSpPr/>
            <p:nvPr/>
          </p:nvSpPr>
          <p:spPr>
            <a:xfrm>
              <a:off x="5449824" y="2011680"/>
              <a:ext cx="365760" cy="548640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5449824" y="2658677"/>
            <a:ext cx="5671650" cy="584775"/>
            <a:chOff x="5449824" y="2658677"/>
            <a:chExt cx="5671650" cy="58477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正方形/長方形 5"/>
                <p:cNvSpPr/>
                <p:nvPr/>
              </p:nvSpPr>
              <p:spPr>
                <a:xfrm>
                  <a:off x="6345936" y="2658677"/>
                  <a:ext cx="4775538" cy="58477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altLang="ja-JP" sz="3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3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altLang="ja-JP" sz="3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ja-JP" sz="3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  <m:d>
                          <m:dPr>
                            <m:ctrlPr>
                              <a:rPr lang="en-US" altLang="ja-JP" sz="3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3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altLang="ja-JP" sz="3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ja-JP" sz="3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  <m:r>
                          <a:rPr lang="en-US" altLang="ja-JP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US" altLang="ja-JP" sz="3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3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altLang="ja-JP" sz="3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ja-JP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altLang="ja-JP" sz="3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3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altLang="ja-JP" sz="3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ja-JP" altLang="en-US" sz="32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6" name="正方形/長方形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45936" y="2658677"/>
                  <a:ext cx="4775538" cy="584775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" name="矢印: 左カーブ 9"/>
            <p:cNvSpPr/>
            <p:nvPr/>
          </p:nvSpPr>
          <p:spPr>
            <a:xfrm>
              <a:off x="5449824" y="2658677"/>
              <a:ext cx="365760" cy="548640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5449824" y="3341912"/>
            <a:ext cx="5769867" cy="584775"/>
            <a:chOff x="5449824" y="3341912"/>
            <a:chExt cx="5769867" cy="58477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テキスト ボックス 7"/>
                <p:cNvSpPr txBox="1"/>
                <p:nvPr/>
              </p:nvSpPr>
              <p:spPr>
                <a:xfrm flipH="1">
                  <a:off x="6345936" y="3341912"/>
                  <a:ext cx="4873755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altLang="ja-JP" sz="3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3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ja-JP" sz="3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altLang="ja-JP" sz="3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ja-JP" sz="3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altLang="ja-JP" sz="3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altLang="ja-JP" sz="3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ja-JP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US" altLang="ja-JP" sz="3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3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altLang="ja-JP" sz="3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ja-JP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US" altLang="ja-JP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𝑎𝑏</m:t>
                        </m:r>
                        <m:r>
                          <a:rPr lang="en-US" altLang="ja-JP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altLang="ja-JP" sz="3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3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altLang="ja-JP" sz="3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kumimoji="1" lang="ja-JP" altLang="en-US" sz="32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8" name="テキスト ボックス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H="1">
                  <a:off x="6345936" y="3341912"/>
                  <a:ext cx="4873755" cy="584775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矢印: 左カーブ 10"/>
            <p:cNvSpPr/>
            <p:nvPr/>
          </p:nvSpPr>
          <p:spPr>
            <a:xfrm>
              <a:off x="5449824" y="3378047"/>
              <a:ext cx="365760" cy="548640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2532888" y="5614416"/>
            <a:ext cx="6750566" cy="58477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3200" dirty="0"/>
              <a:t>どの公式が適用されるかを見極める</a:t>
            </a:r>
          </a:p>
        </p:txBody>
      </p:sp>
    </p:spTree>
    <p:extLst>
      <p:ext uri="{BB962C8B-B14F-4D97-AF65-F5344CB8AC3E}">
        <p14:creationId xmlns:p14="http://schemas.microsoft.com/office/powerpoint/2010/main" val="3144656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4797</TotalTime>
  <Words>111</Words>
  <Application>Microsoft Office PowerPoint</Application>
  <PresentationFormat>ワイド画面</PresentationFormat>
  <Paragraphs>55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游ゴシック</vt:lpstr>
      <vt:lpstr>游ゴシック Light</vt:lpstr>
      <vt:lpstr>Arial</vt:lpstr>
      <vt:lpstr>Cambria Math</vt:lpstr>
      <vt:lpstr>Office テーマ</vt:lpstr>
      <vt:lpstr>指数法則①</vt:lpstr>
      <vt:lpstr>PowerPoint プレゼンテーション</vt:lpstr>
      <vt:lpstr>PowerPoint プレゼンテーション</vt:lpstr>
      <vt:lpstr>PowerPoint プレゼンテーション</vt:lpstr>
      <vt:lpstr>＜例１３＞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数学Ⅰ</dc:title>
  <dc:creator>okayamaken</dc:creator>
  <cp:lastModifiedBy>okayamaken</cp:lastModifiedBy>
  <cp:revision>37</cp:revision>
  <dcterms:created xsi:type="dcterms:W3CDTF">2017-03-30T02:19:10Z</dcterms:created>
  <dcterms:modified xsi:type="dcterms:W3CDTF">2017-04-13T03:31:30Z</dcterms:modified>
</cp:coreProperties>
</file>