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notesMasterIdLst>
    <p:notesMasterId r:id="rId9"/>
  </p:notesMasterIdLst>
  <p:sldIdLst>
    <p:sldId id="274" r:id="rId2"/>
    <p:sldId id="275" r:id="rId3"/>
    <p:sldId id="276" r:id="rId4"/>
    <p:sldId id="277" r:id="rId5"/>
    <p:sldId id="279" r:id="rId6"/>
    <p:sldId id="278" r:id="rId7"/>
    <p:sldId id="280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818E54-2AF8-4888-9641-B5CF1142132C}" type="datetimeFigureOut">
              <a:rPr kumimoji="1" lang="ja-JP" altLang="en-US" smtClean="0"/>
              <a:t>2017/4/13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1CA325-7218-4391-B093-D3641A3D38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87148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5640F-1BF6-4B49-86DC-5F7F8E1B95BF}" type="datetimeFigureOut">
              <a:rPr kumimoji="1" lang="ja-JP" altLang="en-US" smtClean="0"/>
              <a:t>2017/4/13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11DB6-7806-4341-AD24-3A493713DAF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593496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5640F-1BF6-4B49-86DC-5F7F8E1B95BF}" type="datetimeFigureOut">
              <a:rPr kumimoji="1" lang="ja-JP" altLang="en-US" smtClean="0"/>
              <a:t>2017/4/13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11DB6-7806-4341-AD24-3A493713DAF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85374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5640F-1BF6-4B49-86DC-5F7F8E1B95BF}" type="datetimeFigureOut">
              <a:rPr kumimoji="1" lang="ja-JP" altLang="en-US" smtClean="0"/>
              <a:t>2017/4/13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11DB6-7806-4341-AD24-3A493713DAF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51848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5640F-1BF6-4B49-86DC-5F7F8E1B95BF}" type="datetimeFigureOut">
              <a:rPr kumimoji="1" lang="ja-JP" altLang="en-US" smtClean="0"/>
              <a:t>2017/4/13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11DB6-7806-4341-AD24-3A493713DAF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4213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5640F-1BF6-4B49-86DC-5F7F8E1B95BF}" type="datetimeFigureOut">
              <a:rPr kumimoji="1" lang="ja-JP" altLang="en-US" smtClean="0"/>
              <a:t>2017/4/13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11DB6-7806-4341-AD24-3A493713DAF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231209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5640F-1BF6-4B49-86DC-5F7F8E1B95BF}" type="datetimeFigureOut">
              <a:rPr kumimoji="1" lang="ja-JP" altLang="en-US" smtClean="0"/>
              <a:t>2017/4/13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11DB6-7806-4341-AD24-3A493713DAF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08599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5640F-1BF6-4B49-86DC-5F7F8E1B95BF}" type="datetimeFigureOut">
              <a:rPr kumimoji="1" lang="ja-JP" altLang="en-US" smtClean="0"/>
              <a:t>2017/4/13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11DB6-7806-4341-AD24-3A493713DAF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18059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5640F-1BF6-4B49-86DC-5F7F8E1B95BF}" type="datetimeFigureOut">
              <a:rPr kumimoji="1" lang="ja-JP" altLang="en-US" smtClean="0"/>
              <a:t>2017/4/13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11DB6-7806-4341-AD24-3A493713DAF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62249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5640F-1BF6-4B49-86DC-5F7F8E1B95BF}" type="datetimeFigureOut">
              <a:rPr kumimoji="1" lang="ja-JP" altLang="en-US" smtClean="0"/>
              <a:t>2017/4/13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11DB6-7806-4341-AD24-3A493713DAF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781073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5640F-1BF6-4B49-86DC-5F7F8E1B95BF}" type="datetimeFigureOut">
              <a:rPr kumimoji="1" lang="ja-JP" altLang="en-US" smtClean="0"/>
              <a:t>2017/4/13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11DB6-7806-4341-AD24-3A493713DAF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80284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5640F-1BF6-4B49-86DC-5F7F8E1B95BF}" type="datetimeFigureOut">
              <a:rPr kumimoji="1" lang="ja-JP" altLang="en-US" smtClean="0"/>
              <a:t>2017/4/13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11DB6-7806-4341-AD24-3A493713DAF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12056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25640F-1BF6-4B49-86DC-5F7F8E1B95BF}" type="datetimeFigureOut">
              <a:rPr kumimoji="1" lang="ja-JP" altLang="en-US" smtClean="0"/>
              <a:t>2017/4/13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D11DB6-7806-4341-AD24-3A493713DAF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352776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7.png"/><Relationship Id="rId5" Type="http://schemas.openxmlformats.org/officeDocument/2006/relationships/image" Target="../media/image26.png"/><Relationship Id="rId4" Type="http://schemas.openxmlformats.org/officeDocument/2006/relationships/image" Target="../media/image2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2.png"/><Relationship Id="rId5" Type="http://schemas.openxmlformats.org/officeDocument/2006/relationships/image" Target="../media/image31.png"/><Relationship Id="rId4" Type="http://schemas.openxmlformats.org/officeDocument/2006/relationships/image" Target="../media/image30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png"/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4.png"/><Relationship Id="rId4" Type="http://schemas.openxmlformats.org/officeDocument/2006/relationships/image" Target="../media/image4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3340608" cy="805307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ja-JP" altLang="en-US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指数法則①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/>
              <p:cNvSpPr>
                <a:spLocks noGrp="1"/>
              </p:cNvSpPr>
              <p:nvPr>
                <p:ph idx="1"/>
              </p:nvPr>
            </p:nvSpPr>
            <p:spPr>
              <a:xfrm>
                <a:off x="1295401" y="2556932"/>
                <a:ext cx="9601196" cy="488020"/>
              </a:xfrm>
            </p:spPr>
            <p:txBody>
              <a:bodyPr>
                <a:no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kumimoji="1" lang="en-US" altLang="ja-JP" sz="44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kumimoji="1" lang="en-US" altLang="ja-JP" sz="44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kumimoji="1" lang="en-US" altLang="ja-JP" sz="4400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sup>
                    </m:sSup>
                    <m:r>
                      <a:rPr lang="en-US" altLang="ja-JP" sz="4400" i="1">
                        <a:latin typeface="Cambria Math" panose="02040503050406030204" pitchFamily="18" charset="0"/>
                      </a:rPr>
                      <m:t>×</m:t>
                    </m:r>
                    <m:sSup>
                      <m:sSupPr>
                        <m:ctrlPr>
                          <a:rPr lang="en-US" altLang="ja-JP" sz="44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ja-JP" sz="44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US" altLang="ja-JP" sz="44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</m:oMath>
                </a14:m>
                <a:r>
                  <a:rPr kumimoji="1" lang="en-US" altLang="ja-JP" sz="4400" dirty="0"/>
                  <a:t>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kumimoji="1" lang="en-US" altLang="ja-JP" sz="440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kumimoji="1" lang="en-US" altLang="ja-JP" sz="4400" b="0" i="1" dirty="0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kumimoji="1" lang="en-US" altLang="ja-JP" sz="4400" b="0" i="1" dirty="0" smtClean="0">
                            <a:latin typeface="Cambria Math" panose="02040503050406030204" pitchFamily="18" charset="0"/>
                          </a:rPr>
                          <m:t>𝑚</m:t>
                        </m:r>
                        <m:r>
                          <a:rPr kumimoji="1" lang="en-US" altLang="ja-JP" sz="4400" b="0" i="1" dirty="0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kumimoji="1" lang="en-US" altLang="ja-JP" sz="4400" b="0" i="1" dirty="0" smtClean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</m:oMath>
                </a14:m>
                <a:endParaRPr kumimoji="1" lang="ja-JP" altLang="en-US" sz="4400" dirty="0"/>
              </a:p>
            </p:txBody>
          </p:sp>
        </mc:Choice>
        <mc:Fallback xmlns="">
          <p:sp>
            <p:nvSpPr>
              <p:cNvPr id="3" name="コンテンツ プレースホルダー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295401" y="2556932"/>
                <a:ext cx="9601196" cy="488020"/>
              </a:xfrm>
              <a:blipFill>
                <a:blip r:embed="rId2"/>
                <a:stretch>
                  <a:fillRect t="-37037" b="-101235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テキスト ボックス 4"/>
              <p:cNvSpPr txBox="1"/>
              <p:nvPr/>
            </p:nvSpPr>
            <p:spPr>
              <a:xfrm>
                <a:off x="2651760" y="4537426"/>
                <a:ext cx="1292020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kumimoji="1" lang="ja-JP" altLang="en-US" sz="28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が</m:t>
                      </m:r>
                      <m:r>
                        <a:rPr kumimoji="1" lang="en-US" altLang="ja-JP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kumimoji="1" lang="ja-JP" altLang="en-US" sz="28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個</m:t>
                      </m:r>
                    </m:oMath>
                  </m:oMathPara>
                </a14:m>
                <a:endParaRPr kumimoji="1" lang="ja-JP" altLang="en-US" sz="28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" name="テキスト ボックス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51760" y="4537426"/>
                <a:ext cx="1292020" cy="43088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テキスト ボックス 6"/>
              <p:cNvSpPr txBox="1"/>
              <p:nvPr/>
            </p:nvSpPr>
            <p:spPr>
              <a:xfrm>
                <a:off x="4344748" y="4537425"/>
                <a:ext cx="1197444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kumimoji="1" lang="ja-JP" altLang="en-US" sz="28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が</m:t>
                      </m:r>
                      <m:r>
                        <a:rPr kumimoji="1" lang="en-US" altLang="ja-JP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kumimoji="1" lang="ja-JP" altLang="en-US" sz="28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個</m:t>
                      </m:r>
                    </m:oMath>
                  </m:oMathPara>
                </a14:m>
                <a:endParaRPr kumimoji="1" lang="ja-JP" altLang="en-US" sz="28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7" name="テキスト ボックス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4748" y="4537425"/>
                <a:ext cx="1197444" cy="43088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テキスト ボックス 8"/>
              <p:cNvSpPr txBox="1"/>
              <p:nvPr/>
            </p:nvSpPr>
            <p:spPr>
              <a:xfrm>
                <a:off x="5844744" y="4537425"/>
                <a:ext cx="2236510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kumimoji="1" lang="ja-JP" altLang="en-US" sz="28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が</m:t>
                      </m:r>
                      <m:r>
                        <a:rPr kumimoji="1" lang="en-US" altLang="ja-JP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kumimoji="1" lang="en-US" altLang="ja-JP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kumimoji="1" lang="en-US" altLang="ja-JP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kumimoji="1" lang="en-US" altLang="ja-JP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kumimoji="1" lang="en-US" altLang="ja-JP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  <m:r>
                        <a:rPr kumimoji="1" lang="ja-JP" altLang="en-US" sz="28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個</m:t>
                      </m:r>
                    </m:oMath>
                  </m:oMathPara>
                </a14:m>
                <a:endParaRPr kumimoji="1" lang="ja-JP" altLang="en-US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9" name="テキスト ボックス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44744" y="4537425"/>
                <a:ext cx="2236510" cy="43088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正方形/長方形 9"/>
              <p:cNvSpPr/>
              <p:nvPr/>
            </p:nvSpPr>
            <p:spPr>
              <a:xfrm>
                <a:off x="3105237" y="3706429"/>
                <a:ext cx="4239750" cy="83099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kumimoji="1" lang="en-US" altLang="ja-JP" sz="48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kumimoji="1" lang="en-US" altLang="ja-JP" sz="4800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kumimoji="1" lang="en-US" altLang="ja-JP" sz="4800" i="1">
                            <a:latin typeface="Cambria Math" panose="02040503050406030204" pitchFamily="18" charset="0"/>
                          </a:rPr>
                          <m:t>𝑚</m:t>
                        </m:r>
                      </m:sup>
                    </m:sSup>
                    <m:r>
                      <a:rPr lang="en-US" altLang="ja-JP" sz="4800" i="1">
                        <a:latin typeface="Cambria Math" panose="02040503050406030204" pitchFamily="18" charset="0"/>
                      </a:rPr>
                      <m:t>×</m:t>
                    </m:r>
                    <m:sSup>
                      <m:sSupPr>
                        <m:ctrlPr>
                          <a:rPr lang="en-US" altLang="ja-JP" sz="48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ja-JP" sz="4800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US" altLang="ja-JP" sz="4800" i="1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</m:oMath>
                </a14:m>
                <a:r>
                  <a:rPr kumimoji="1" lang="en-US" altLang="ja-JP" sz="4800" dirty="0"/>
                  <a:t>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kumimoji="1" lang="en-US" altLang="ja-JP" sz="4800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kumimoji="1" lang="en-US" altLang="ja-JP" sz="4800" i="1" dirty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kumimoji="1" lang="en-US" altLang="ja-JP" sz="4800" i="1" dirty="0">
                            <a:latin typeface="Cambria Math" panose="02040503050406030204" pitchFamily="18" charset="0"/>
                          </a:rPr>
                          <m:t>𝑚</m:t>
                        </m:r>
                        <m:r>
                          <a:rPr kumimoji="1" lang="en-US" altLang="ja-JP" sz="4800" i="1" dirty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kumimoji="1" lang="en-US" altLang="ja-JP" sz="4800" i="1" dirty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</m:oMath>
                </a14:m>
                <a:endParaRPr lang="ja-JP" altLang="en-US" sz="4800" dirty="0"/>
              </a:p>
            </p:txBody>
          </p:sp>
        </mc:Choice>
        <mc:Fallback xmlns="">
          <p:sp>
            <p:nvSpPr>
              <p:cNvPr id="10" name="正方形/長方形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05237" y="3706429"/>
                <a:ext cx="4239750" cy="830997"/>
              </a:xfrm>
              <a:prstGeom prst="rect">
                <a:avLst/>
              </a:prstGeom>
              <a:blipFill>
                <a:blip r:embed="rId6"/>
                <a:stretch>
                  <a:fillRect t="-16176" b="-38971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999969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/>
              <p:cNvSpPr>
                <a:spLocks noGrp="1"/>
              </p:cNvSpPr>
              <p:nvPr>
                <p:ph idx="1"/>
              </p:nvPr>
            </p:nvSpPr>
            <p:spPr>
              <a:xfrm>
                <a:off x="1295401" y="2556932"/>
                <a:ext cx="9601196" cy="817204"/>
              </a:xfrm>
            </p:spPr>
            <p:txBody>
              <a:bodyPr/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kumimoji="1" lang="en-US" altLang="ja-JP" sz="3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kumimoji="1" lang="en-US" altLang="ja-JP" sz="3600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sSup>
                          <m:sSupPr>
                            <m:ctrlPr>
                              <a:rPr kumimoji="1" lang="en-US" altLang="ja-JP" sz="36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kumimoji="1" lang="en-US" altLang="ja-JP" sz="3600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p>
                            <m:r>
                              <a:rPr kumimoji="1" lang="en-US" altLang="ja-JP" sz="3600" b="0" i="1" smtClean="0">
                                <a:latin typeface="Cambria Math" panose="02040503050406030204" pitchFamily="18" charset="0"/>
                              </a:rPr>
                              <m:t>𝑚</m:t>
                            </m:r>
                          </m:sup>
                        </m:sSup>
                        <m:r>
                          <a:rPr kumimoji="1" lang="en-US" altLang="ja-JP" sz="3600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kumimoji="1" lang="en-US" altLang="ja-JP" sz="36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</m:oMath>
                </a14:m>
                <a:r>
                  <a:rPr kumimoji="1" lang="en-US" altLang="ja-JP" sz="3600" dirty="0"/>
                  <a:t>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kumimoji="1" lang="en-US" altLang="ja-JP" sz="360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kumimoji="1" lang="en-US" altLang="ja-JP" sz="3600" b="0" i="1" dirty="0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kumimoji="1" lang="en-US" altLang="ja-JP" sz="3600" b="0" i="1" dirty="0" smtClean="0">
                            <a:latin typeface="Cambria Math" panose="02040503050406030204" pitchFamily="18" charset="0"/>
                          </a:rPr>
                          <m:t>𝑚𝑛</m:t>
                        </m:r>
                      </m:sup>
                    </m:sSup>
                  </m:oMath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3" name="コンテンツ プレースホルダー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295401" y="2556932"/>
                <a:ext cx="9601196" cy="817204"/>
              </a:xfrm>
              <a:blipFill>
                <a:blip r:embed="rId2"/>
                <a:stretch>
                  <a:fillRect t="-1703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テキスト ボックス 3"/>
              <p:cNvSpPr txBox="1"/>
              <p:nvPr/>
            </p:nvSpPr>
            <p:spPr>
              <a:xfrm>
                <a:off x="1143000" y="4059936"/>
                <a:ext cx="66294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kumimoji="1" lang="en-US" altLang="ja-JP" sz="36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kumimoji="1" lang="en-US" altLang="ja-JP" sz="3600" i="1">
                            <a:latin typeface="Cambria Math" panose="02040503050406030204" pitchFamily="18" charset="0"/>
                          </a:rPr>
                          <m:t>(</m:t>
                        </m:r>
                        <m:sSup>
                          <m:sSupPr>
                            <m:ctrlPr>
                              <a:rPr kumimoji="1" lang="en-US" altLang="ja-JP" sz="36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kumimoji="1" lang="en-US" altLang="ja-JP" sz="3600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p>
                            <m:r>
                              <a:rPr kumimoji="1" lang="en-US" altLang="ja-JP" sz="3600" i="1">
                                <a:latin typeface="Cambria Math" panose="02040503050406030204" pitchFamily="18" charset="0"/>
                              </a:rPr>
                              <m:t>𝑚</m:t>
                            </m:r>
                          </m:sup>
                        </m:sSup>
                        <m:r>
                          <a:rPr kumimoji="1" lang="en-US" altLang="ja-JP" sz="3600" i="1"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kumimoji="1" lang="en-US" altLang="ja-JP" sz="3600" i="1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</m:oMath>
                </a14:m>
                <a:r>
                  <a:rPr kumimoji="1" lang="en-US" altLang="ja-JP" sz="3600" dirty="0"/>
                  <a:t>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kumimoji="1" lang="en-US" altLang="ja-JP" sz="360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kumimoji="1" lang="en-US" altLang="ja-JP" sz="3600" b="0" i="1" dirty="0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kumimoji="1" lang="en-US" altLang="ja-JP" sz="3600" b="0" i="1" dirty="0" smtClean="0">
                            <a:latin typeface="Cambria Math" panose="02040503050406030204" pitchFamily="18" charset="0"/>
                          </a:rPr>
                          <m:t>𝑚</m:t>
                        </m:r>
                      </m:sup>
                    </m:sSup>
                    <m:r>
                      <a:rPr kumimoji="1" lang="en-US" altLang="ja-JP" sz="3600" i="1" dirty="0">
                        <a:latin typeface="Cambria Math" panose="02040503050406030204" pitchFamily="18" charset="0"/>
                      </a:rPr>
                      <m:t>×</m:t>
                    </m:r>
                    <m:sSup>
                      <m:sSupPr>
                        <m:ctrlPr>
                          <a:rPr kumimoji="1" lang="en-US" altLang="ja-JP" sz="3600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kumimoji="1" lang="en-US" altLang="ja-JP" sz="3600" i="1" dirty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kumimoji="1" lang="en-US" altLang="ja-JP" sz="3600" i="1" dirty="0">
                            <a:latin typeface="Cambria Math" panose="02040503050406030204" pitchFamily="18" charset="0"/>
                          </a:rPr>
                          <m:t>𝑚</m:t>
                        </m:r>
                      </m:sup>
                    </m:sSup>
                    <m:r>
                      <a:rPr kumimoji="1" lang="en-US" altLang="ja-JP" sz="3600" i="1" dirty="0">
                        <a:latin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kumimoji="1" lang="ja-JP" altLang="en-US" sz="3600" dirty="0"/>
                  <a:t>・・・</a:t>
                </a:r>
                <a14:m>
                  <m:oMath xmlns:m="http://schemas.openxmlformats.org/officeDocument/2006/math">
                    <m:r>
                      <a:rPr kumimoji="1" lang="en-US" altLang="ja-JP" sz="3600" i="1" dirty="0">
                        <a:latin typeface="Cambria Math" panose="02040503050406030204" pitchFamily="18" charset="0"/>
                      </a:rPr>
                      <m:t>×</m:t>
                    </m:r>
                    <m:sSup>
                      <m:sSupPr>
                        <m:ctrlPr>
                          <a:rPr kumimoji="1" lang="en-US" altLang="ja-JP" sz="3600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kumimoji="1" lang="en-US" altLang="ja-JP" sz="3600" i="1" dirty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kumimoji="1" lang="en-US" altLang="ja-JP" sz="3600" i="1" dirty="0">
                            <a:latin typeface="Cambria Math" panose="02040503050406030204" pitchFamily="18" charset="0"/>
                          </a:rPr>
                          <m:t>𝑚</m:t>
                        </m:r>
                      </m:sup>
                    </m:sSup>
                  </m:oMath>
                </a14:m>
                <a:endParaRPr kumimoji="1" lang="ja-JP" altLang="en-US" sz="3600" dirty="0"/>
              </a:p>
            </p:txBody>
          </p:sp>
        </mc:Choice>
        <mc:Fallback xmlns="">
          <p:sp>
            <p:nvSpPr>
              <p:cNvPr id="4" name="テキスト ボックス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3000" y="4059936"/>
                <a:ext cx="6629400" cy="646331"/>
              </a:xfrm>
              <a:prstGeom prst="rect">
                <a:avLst/>
              </a:prstGeom>
              <a:blipFill>
                <a:blip r:embed="rId3"/>
                <a:stretch>
                  <a:fillRect t="-14151" b="-34906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" name="直線コネクタ 5"/>
          <p:cNvCxnSpPr>
            <a:cxnSpLocks/>
          </p:cNvCxnSpPr>
          <p:nvPr/>
        </p:nvCxnSpPr>
        <p:spPr>
          <a:xfrm>
            <a:off x="2748598" y="4662199"/>
            <a:ext cx="4667186" cy="0"/>
          </a:xfrm>
          <a:prstGeom prst="line">
            <a:avLst/>
          </a:prstGeom>
          <a:ln w="98425" cmpd="dbl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テキスト ボックス 6"/>
              <p:cNvSpPr txBox="1"/>
              <p:nvPr/>
            </p:nvSpPr>
            <p:spPr>
              <a:xfrm>
                <a:off x="3619040" y="4871074"/>
                <a:ext cx="1887696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1" lang="en-US" altLang="ja-JP" sz="36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kumimoji="1" lang="en-US" altLang="ja-JP" sz="3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kumimoji="1" lang="en-US" altLang="ja-JP" sz="3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𝑚</m:t>
                          </m:r>
                        </m:sup>
                      </m:sSup>
                      <m:r>
                        <a:rPr kumimoji="1" lang="ja-JP" altLang="en-US" sz="36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が</m:t>
                      </m:r>
                      <m:r>
                        <a:rPr kumimoji="1" lang="en-US" altLang="ja-JP" sz="3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kumimoji="1" lang="ja-JP" altLang="en-US" sz="36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個</m:t>
                      </m:r>
                    </m:oMath>
                  </m:oMathPara>
                </a14:m>
                <a:endParaRPr kumimoji="1" lang="ja-JP" altLang="en-US" sz="3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7" name="テキスト ボックス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19040" y="4871074"/>
                <a:ext cx="1887696" cy="55399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テキスト ボックス 7"/>
              <p:cNvSpPr txBox="1"/>
              <p:nvPr/>
            </p:nvSpPr>
            <p:spPr>
              <a:xfrm>
                <a:off x="7542988" y="4075324"/>
                <a:ext cx="1559851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ja-JP" altLang="en-US" sz="4000" i="1" smtClean="0">
                          <a:latin typeface="Cambria Math" panose="02040503050406030204" pitchFamily="18" charset="0"/>
                        </a:rPr>
                        <m:t>＝</m:t>
                      </m:r>
                      <m:sSup>
                        <m:sSupPr>
                          <m:ctrlPr>
                            <a:rPr kumimoji="1" lang="en-US" altLang="ja-JP" sz="4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kumimoji="1" lang="en-US" altLang="ja-JP" sz="40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kumimoji="1" lang="en-US" altLang="ja-JP" sz="4000" b="0" i="1" smtClean="0">
                              <a:latin typeface="Cambria Math" panose="02040503050406030204" pitchFamily="18" charset="0"/>
                            </a:rPr>
                            <m:t>𝑚𝑛</m:t>
                          </m:r>
                        </m:sup>
                      </m:sSup>
                    </m:oMath>
                  </m:oMathPara>
                </a14:m>
                <a:endParaRPr kumimoji="1" lang="ja-JP" altLang="en-US" sz="4000" dirty="0"/>
              </a:p>
            </p:txBody>
          </p:sp>
        </mc:Choice>
        <mc:Fallback xmlns="">
          <p:sp>
            <p:nvSpPr>
              <p:cNvPr id="8" name="テキスト ボックス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42988" y="4075324"/>
                <a:ext cx="1559851" cy="61555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テキスト ボックス 8"/>
              <p:cNvSpPr txBox="1"/>
              <p:nvPr/>
            </p:nvSpPr>
            <p:spPr>
              <a:xfrm>
                <a:off x="7772400" y="4869067"/>
                <a:ext cx="1922001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36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kumimoji="1" lang="ja-JP" altLang="en-US" sz="36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が</m:t>
                      </m:r>
                      <m:r>
                        <a:rPr kumimoji="1" lang="en-US" altLang="ja-JP" sz="3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𝑚𝑛</m:t>
                      </m:r>
                      <m:r>
                        <a:rPr kumimoji="1" lang="ja-JP" altLang="en-US" sz="36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個</m:t>
                      </m:r>
                    </m:oMath>
                  </m:oMathPara>
                </a14:m>
                <a:endParaRPr kumimoji="1" lang="ja-JP" altLang="en-US" sz="3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9" name="テキスト ボックス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72400" y="4869067"/>
                <a:ext cx="1922001" cy="553998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タイトル 1"/>
          <p:cNvSpPr txBox="1">
            <a:spLocks/>
          </p:cNvSpPr>
          <p:nvPr/>
        </p:nvSpPr>
        <p:spPr>
          <a:xfrm>
            <a:off x="838200" y="365125"/>
            <a:ext cx="3340608" cy="805307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dirty="0"/>
              <a:t>指数法則②</a:t>
            </a:r>
          </a:p>
        </p:txBody>
      </p:sp>
    </p:spTree>
    <p:extLst>
      <p:ext uri="{BB962C8B-B14F-4D97-AF65-F5344CB8AC3E}">
        <p14:creationId xmlns:p14="http://schemas.microsoft.com/office/powerpoint/2010/main" val="42249885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8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kumimoji="1" lang="en-US" altLang="ja-JP" sz="44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kumimoji="1" lang="en-US" altLang="ja-JP" sz="4400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kumimoji="1" lang="en-US" altLang="ja-JP" sz="4400" b="0" i="1" smtClean="0">
                            <a:latin typeface="Cambria Math" panose="02040503050406030204" pitchFamily="18" charset="0"/>
                          </a:rPr>
                          <m:t>𝑎𝑏</m:t>
                        </m:r>
                        <m:r>
                          <a:rPr kumimoji="1" lang="en-US" altLang="ja-JP" sz="4400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kumimoji="1" lang="en-US" altLang="ja-JP" sz="44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  <m:r>
                      <a:rPr kumimoji="1" lang="en-US" altLang="ja-JP" sz="44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kumimoji="1" lang="en-US" altLang="ja-JP" sz="4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kumimoji="1" lang="en-US" altLang="ja-JP" sz="44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kumimoji="1" lang="en-US" altLang="ja-JP" sz="44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  <m:sSup>
                      <m:sSupPr>
                        <m:ctrlPr>
                          <a:rPr kumimoji="1" lang="en-US" altLang="ja-JP" sz="4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kumimoji="1" lang="en-US" altLang="ja-JP" sz="4400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p>
                        <m:r>
                          <a:rPr kumimoji="1" lang="en-US" altLang="ja-JP" sz="44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</m:oMath>
                </a14:m>
                <a:endParaRPr kumimoji="1" lang="en-US" altLang="ja-JP" sz="4400" dirty="0"/>
              </a:p>
              <a:p>
                <a:endParaRPr kumimoji="1" lang="en-US" altLang="ja-JP" sz="4400" dirty="0"/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kumimoji="1" lang="en-US" altLang="ja-JP" sz="44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kumimoji="1" lang="en-US" altLang="ja-JP" sz="4400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kumimoji="1" lang="en-US" altLang="ja-JP" sz="4400" b="0" i="1" smtClean="0">
                            <a:latin typeface="Cambria Math" panose="02040503050406030204" pitchFamily="18" charset="0"/>
                          </a:rPr>
                          <m:t>𝑎𝑏𝑐</m:t>
                        </m:r>
                        <m:r>
                          <a:rPr kumimoji="1" lang="en-US" altLang="ja-JP" sz="4400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kumimoji="1" lang="en-US" altLang="ja-JP" sz="44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  <m:r>
                      <a:rPr kumimoji="1" lang="en-US" altLang="ja-JP" sz="44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kumimoji="1" lang="en-US" altLang="ja-JP" sz="4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kumimoji="1" lang="en-US" altLang="ja-JP" sz="44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kumimoji="1" lang="en-US" altLang="ja-JP" sz="44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  <m:sSup>
                      <m:sSupPr>
                        <m:ctrlPr>
                          <a:rPr kumimoji="1" lang="en-US" altLang="ja-JP" sz="4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kumimoji="1" lang="en-US" altLang="ja-JP" sz="4400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p>
                        <m:r>
                          <a:rPr kumimoji="1" lang="en-US" altLang="ja-JP" sz="44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  <m:sSup>
                      <m:sSupPr>
                        <m:ctrlPr>
                          <a:rPr kumimoji="1" lang="en-US" altLang="ja-JP" sz="4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kumimoji="1" lang="en-US" altLang="ja-JP" sz="4400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p>
                        <m:r>
                          <a:rPr kumimoji="1" lang="en-US" altLang="ja-JP" sz="44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</m:oMath>
                </a14:m>
                <a:endParaRPr kumimoji="1" lang="ja-JP" altLang="en-US" sz="4400" dirty="0"/>
              </a:p>
            </p:txBody>
          </p:sp>
        </mc:Choice>
        <mc:Fallback xmlns="">
          <p:sp>
            <p:nvSpPr>
              <p:cNvPr id="3" name="コンテンツ プレースホルダー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タイトル 1"/>
          <p:cNvSpPr txBox="1">
            <a:spLocks/>
          </p:cNvSpPr>
          <p:nvPr/>
        </p:nvSpPr>
        <p:spPr>
          <a:xfrm>
            <a:off x="838200" y="365125"/>
            <a:ext cx="3340608" cy="805307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dirty="0"/>
              <a:t>指数法則③</a:t>
            </a:r>
          </a:p>
        </p:txBody>
      </p:sp>
    </p:spTree>
    <p:extLst>
      <p:ext uri="{BB962C8B-B14F-4D97-AF65-F5344CB8AC3E}">
        <p14:creationId xmlns:p14="http://schemas.microsoft.com/office/powerpoint/2010/main" val="22580113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/>
              <p:cNvSpPr>
                <a:spLocks noGrp="1"/>
              </p:cNvSpPr>
              <p:nvPr>
                <p:ph idx="1"/>
              </p:nvPr>
            </p:nvSpPr>
            <p:spPr>
              <a:xfrm>
                <a:off x="838199" y="1441363"/>
                <a:ext cx="10710672" cy="2764877"/>
              </a:xfrm>
            </p:spPr>
            <p:txBody>
              <a:bodyPr>
                <a:no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kumimoji="1" lang="ja-JP" altLang="en-US" sz="4400" dirty="0"/>
                  <a:t>１　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kumimoji="1" lang="en-US" altLang="ja-JP" sz="44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kumimoji="1" lang="en-US" altLang="ja-JP" sz="4400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kumimoji="1" lang="en-US" altLang="ja-JP" sz="44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kumimoji="1" lang="en-US" altLang="ja-JP" sz="44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kumimoji="1" lang="en-US" altLang="ja-JP" sz="4400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  <m:r>
                          <a:rPr kumimoji="1" lang="en-US" altLang="ja-JP" sz="4400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kumimoji="1" lang="en-US" altLang="ja-JP" sz="4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kumimoji="1" lang="en-US" altLang="ja-JP" sz="44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kumimoji="1" lang="en-US" altLang="ja-JP" sz="4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kumimoji="1" lang="en-US" altLang="ja-JP" sz="44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kumimoji="1" lang="en-US" altLang="ja-JP" sz="4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kumimoji="1" lang="en-US" altLang="ja-JP" sz="4400" b="0" i="1" smtClean="0">
                        <a:latin typeface="Cambria Math" panose="02040503050406030204" pitchFamily="18" charset="0"/>
                      </a:rPr>
                      <m:t>+2</m:t>
                    </m:r>
                    <m:r>
                      <a:rPr kumimoji="1" lang="en-US" altLang="ja-JP" sz="4400" b="0" i="1" smtClean="0">
                        <a:latin typeface="Cambria Math" panose="02040503050406030204" pitchFamily="18" charset="0"/>
                      </a:rPr>
                      <m:t>𝑎𝑏</m:t>
                    </m:r>
                    <m:r>
                      <a:rPr kumimoji="1" lang="en-US" altLang="ja-JP" sz="4400" b="0" i="1" smtClean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kumimoji="1" lang="en-US" altLang="ja-JP" sz="4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kumimoji="1" lang="en-US" altLang="ja-JP" sz="4400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p>
                        <m:r>
                          <a:rPr kumimoji="1" lang="en-US" altLang="ja-JP" sz="4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kumimoji="1" lang="en-US" altLang="ja-JP" sz="4400" dirty="0"/>
              </a:p>
              <a:p>
                <a:pPr marL="0" indent="0">
                  <a:lnSpc>
                    <a:spcPct val="150000"/>
                  </a:lnSpc>
                  <a:buNone/>
                </a:pPr>
                <a:r>
                  <a:rPr lang="ja-JP" altLang="en-US" sz="4400" dirty="0"/>
                  <a:t>　　</a:t>
                </a:r>
                <a:r>
                  <a:rPr lang="en-US" altLang="ja-JP" sz="4400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ja-JP" sz="4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ja-JP" sz="4400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altLang="ja-JP" sz="4400" i="1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altLang="ja-JP" sz="44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altLang="ja-JP" sz="4400" i="1">
                            <a:latin typeface="Cambria Math" panose="02040503050406030204" pitchFamily="18" charset="0"/>
                          </a:rPr>
                          <m:t>𝑏</m:t>
                        </m:r>
                        <m:r>
                          <a:rPr lang="en-US" altLang="ja-JP" sz="4400" i="1"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en-US" altLang="ja-JP" sz="44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altLang="ja-JP" sz="4400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altLang="ja-JP" sz="4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ja-JP" sz="4400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US" altLang="ja-JP" sz="44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altLang="ja-JP" sz="4400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altLang="ja-JP" sz="4400" i="1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altLang="ja-JP" sz="4400" i="1">
                        <a:latin typeface="Cambria Math" panose="02040503050406030204" pitchFamily="18" charset="0"/>
                      </a:rPr>
                      <m:t>𝑎𝑏</m:t>
                    </m:r>
                    <m:r>
                      <a:rPr lang="en-US" altLang="ja-JP" sz="4400" i="1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altLang="ja-JP" sz="4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ja-JP" sz="4400" i="1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p>
                        <m:r>
                          <a:rPr lang="en-US" altLang="ja-JP" sz="44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US" altLang="ja-JP" sz="4400" dirty="0"/>
              </a:p>
              <a:p>
                <a:pPr>
                  <a:lnSpc>
                    <a:spcPct val="150000"/>
                  </a:lnSpc>
                </a:pPr>
                <a:r>
                  <a:rPr lang="ja-JP" altLang="en-US" sz="4400" dirty="0"/>
                  <a:t>２　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altLang="ja-JP" sz="4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ja-JP" sz="44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altLang="ja-JP" sz="44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altLang="ja-JP" sz="4400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</m:d>
                    <m:d>
                      <m:dPr>
                        <m:ctrlPr>
                          <a:rPr lang="en-US" altLang="ja-JP" sz="4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ja-JP" sz="44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altLang="ja-JP" sz="44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altLang="ja-JP" sz="4400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</m:d>
                    <m:r>
                      <a:rPr lang="en-US" altLang="ja-JP" sz="44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altLang="ja-JP" sz="4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ja-JP" sz="44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US" altLang="ja-JP" sz="4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altLang="ja-JP" sz="4400" b="0" i="1" smtClean="0">
                        <a:latin typeface="Cambria Math" panose="02040503050406030204" pitchFamily="18" charset="0"/>
                      </a:rPr>
                      <m:t>−</m:t>
                    </m:r>
                    <m:sSup>
                      <m:sSupPr>
                        <m:ctrlPr>
                          <a:rPr lang="en-US" altLang="ja-JP" sz="4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ja-JP" sz="4400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p>
                        <m:r>
                          <a:rPr lang="en-US" altLang="ja-JP" sz="4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kumimoji="1" lang="en-US" altLang="ja-JP" sz="4400" dirty="0"/>
              </a:p>
              <a:p>
                <a:pPr>
                  <a:lnSpc>
                    <a:spcPct val="150000"/>
                  </a:lnSpc>
                </a:pPr>
                <a:r>
                  <a:rPr kumimoji="1" lang="ja-JP" altLang="en-US" sz="4400" dirty="0"/>
                  <a:t>３　</a:t>
                </a:r>
                <a14:m>
                  <m:oMath xmlns:m="http://schemas.openxmlformats.org/officeDocument/2006/math">
                    <m:d>
                      <m:dPr>
                        <m:ctrlPr>
                          <a:rPr kumimoji="1" lang="en-US" altLang="ja-JP" sz="4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kumimoji="1" lang="en-US" altLang="ja-JP" sz="4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kumimoji="1" lang="en-US" altLang="ja-JP" sz="44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kumimoji="1" lang="en-US" altLang="ja-JP" sz="44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</m:d>
                    <m:d>
                      <m:dPr>
                        <m:ctrlPr>
                          <a:rPr kumimoji="1" lang="en-US" altLang="ja-JP" sz="4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kumimoji="1" lang="en-US" altLang="ja-JP" sz="4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kumimoji="1" lang="en-US" altLang="ja-JP" sz="44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kumimoji="1" lang="en-US" altLang="ja-JP" sz="4400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</m:d>
                    <m:r>
                      <a:rPr kumimoji="1" lang="en-US" altLang="ja-JP" sz="44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kumimoji="1" lang="en-US" altLang="ja-JP" sz="4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kumimoji="1" lang="en-US" altLang="ja-JP" sz="4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kumimoji="1" lang="en-US" altLang="ja-JP" sz="4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kumimoji="1" lang="en-US" altLang="ja-JP" sz="4400" b="0" i="1" smtClean="0">
                        <a:latin typeface="Cambria Math" panose="02040503050406030204" pitchFamily="18" charset="0"/>
                      </a:rPr>
                      <m:t>+</m:t>
                    </m:r>
                    <m:d>
                      <m:dPr>
                        <m:ctrlPr>
                          <a:rPr kumimoji="1" lang="en-US" altLang="ja-JP" sz="4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kumimoji="1" lang="en-US" altLang="ja-JP" sz="44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kumimoji="1" lang="en-US" altLang="ja-JP" sz="44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kumimoji="1" lang="en-US" altLang="ja-JP" sz="4400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</m:d>
                    <m:r>
                      <a:rPr kumimoji="1" lang="en-US" altLang="ja-JP" sz="4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kumimoji="1" lang="en-US" altLang="ja-JP" sz="44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kumimoji="1" lang="en-US" altLang="ja-JP" sz="4400" b="0" i="1" smtClean="0">
                        <a:latin typeface="Cambria Math" panose="02040503050406030204" pitchFamily="18" charset="0"/>
                      </a:rPr>
                      <m:t>𝑎𝑏</m:t>
                    </m:r>
                  </m:oMath>
                </a14:m>
                <a:endParaRPr kumimoji="1" lang="en-US" altLang="ja-JP" sz="4400" dirty="0"/>
              </a:p>
            </p:txBody>
          </p:sp>
        </mc:Choice>
        <mc:Fallback xmlns="">
          <p:sp>
            <p:nvSpPr>
              <p:cNvPr id="3" name="コンテンツ プレースホルダー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199" y="1441363"/>
                <a:ext cx="10710672" cy="2764877"/>
              </a:xfrm>
              <a:blipFill>
                <a:blip r:embed="rId2"/>
                <a:stretch>
                  <a:fillRect l="-2049" b="-69604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タイトル 1"/>
          <p:cNvSpPr txBox="1">
            <a:spLocks/>
          </p:cNvSpPr>
          <p:nvPr/>
        </p:nvSpPr>
        <p:spPr>
          <a:xfrm>
            <a:off x="838200" y="365125"/>
            <a:ext cx="3340608" cy="805307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dirty="0"/>
              <a:t>展開公式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4254543" y="524101"/>
            <a:ext cx="387798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/>
              <a:t>（中学校の復習）</a:t>
            </a:r>
          </a:p>
        </p:txBody>
      </p:sp>
    </p:spTree>
    <p:extLst>
      <p:ext uri="{BB962C8B-B14F-4D97-AF65-F5344CB8AC3E}">
        <p14:creationId xmlns:p14="http://schemas.microsoft.com/office/powerpoint/2010/main" val="29157183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3112008" cy="927311"/>
          </a:xfrm>
        </p:spPr>
        <p:txBody>
          <a:bodyPr/>
          <a:lstStyle/>
          <a:p>
            <a:r>
              <a:rPr kumimoji="1" lang="ja-JP" altLang="en-US" dirty="0"/>
              <a:t>＜例１３＞</a:t>
            </a:r>
          </a:p>
        </p:txBody>
      </p:sp>
      <p:sp>
        <p:nvSpPr>
          <p:cNvPr id="5" name="正方形/長方形 4"/>
          <p:cNvSpPr/>
          <p:nvPr/>
        </p:nvSpPr>
        <p:spPr>
          <a:xfrm>
            <a:off x="1078992" y="1216152"/>
            <a:ext cx="1033272" cy="35661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正方形/長方形 5"/>
          <p:cNvSpPr/>
          <p:nvPr/>
        </p:nvSpPr>
        <p:spPr>
          <a:xfrm>
            <a:off x="3078480" y="1220724"/>
            <a:ext cx="1033272" cy="35661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1141667"/>
                <a:ext cx="10515600" cy="5102352"/>
              </a:xfrm>
            </p:spPr>
            <p:txBody>
              <a:bodyPr/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kumimoji="1" lang="en-US" altLang="ja-JP" sz="32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kumimoji="1" lang="en-US" altLang="ja-JP" sz="3200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kumimoji="1" lang="en-US" altLang="ja-JP" sz="32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kumimoji="1" lang="en-US" altLang="ja-JP" sz="3200" b="0" i="1" smtClean="0"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kumimoji="1" lang="en-US" altLang="ja-JP" sz="3200" b="0" i="1" smtClean="0">
                          <a:latin typeface="Cambria Math" panose="02040503050406030204" pitchFamily="18" charset="0"/>
                        </a:rPr>
                        <m:t>+1)(</m:t>
                      </m:r>
                      <m:r>
                        <a:rPr kumimoji="1" lang="en-US" altLang="ja-JP" sz="3200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kumimoji="1" lang="en-US" altLang="ja-JP" sz="32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kumimoji="1" lang="en-US" altLang="ja-JP" sz="3200" b="0" i="1" smtClean="0"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kumimoji="1" lang="en-US" altLang="ja-JP" sz="3200" b="0" i="1" smtClean="0">
                          <a:latin typeface="Cambria Math" panose="02040503050406030204" pitchFamily="18" charset="0"/>
                        </a:rPr>
                        <m:t>−1)</m:t>
                      </m:r>
                    </m:oMath>
                  </m:oMathPara>
                </a14:m>
                <a:endParaRPr kumimoji="1" lang="en-US" altLang="ja-JP" dirty="0"/>
              </a:p>
              <a:p>
                <a:pPr marL="0" indent="0">
                  <a:buNone/>
                </a:pPr>
                <a:endParaRPr lang="en-US" altLang="ja-JP" dirty="0"/>
              </a:p>
              <a:p>
                <a:pPr marL="0" indent="0">
                  <a:buNone/>
                </a:pPr>
                <a:endParaRPr kumimoji="1" lang="en-US" altLang="ja-JP" dirty="0"/>
              </a:p>
              <a:p>
                <a:pPr marL="0" indent="0">
                  <a:buNone/>
                </a:pPr>
                <a:endParaRPr lang="en-US" altLang="ja-JP" dirty="0"/>
              </a:p>
              <a:p>
                <a:pPr marL="0" indent="0">
                  <a:buNone/>
                </a:pPr>
                <a:endParaRPr kumimoji="1" lang="en-US" altLang="ja-JP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altLang="ja-JP" sz="3200" b="0" i="1" smtClean="0">
                          <a:latin typeface="Cambria Math" panose="02040503050406030204" pitchFamily="18" charset="0"/>
                        </a:rPr>
                        <m:t>    </m:t>
                      </m:r>
                      <m:r>
                        <a:rPr lang="en-US" altLang="ja-JP" sz="3200" i="1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altLang="ja-JP" sz="3200" i="1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altLang="ja-JP" sz="32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altLang="ja-JP" sz="3200" i="1"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en-US" altLang="ja-JP" sz="3200" i="1">
                          <a:latin typeface="Cambria Math" panose="02040503050406030204" pitchFamily="18" charset="0"/>
                        </a:rPr>
                        <m:t>+1)(</m:t>
                      </m:r>
                      <m:r>
                        <a:rPr lang="en-US" altLang="ja-JP" sz="3200" i="1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altLang="ja-JP" sz="32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altLang="ja-JP" sz="3200" i="1"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en-US" altLang="ja-JP" sz="3200" i="1">
                          <a:latin typeface="Cambria Math" panose="02040503050406030204" pitchFamily="18" charset="0"/>
                        </a:rPr>
                        <m:t>−1)</m:t>
                      </m:r>
                    </m:oMath>
                  </m:oMathPara>
                </a14:m>
                <a:endParaRPr lang="en-US" altLang="ja-JP" sz="3200" dirty="0"/>
              </a:p>
              <a:p>
                <a:pPr marL="0" indent="0">
                  <a:buNone/>
                </a:pPr>
                <a:endParaRPr lang="en-US" altLang="ja-JP" sz="14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kumimoji="1" lang="en-US" altLang="ja-JP" sz="32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kumimoji="1" lang="en-US" altLang="ja-JP" sz="32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kumimoji="1" lang="en-US" altLang="ja-JP" sz="32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kumimoji="1" lang="en-US" altLang="ja-JP" sz="32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kumimoji="1" lang="en-US" altLang="ja-JP" sz="32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kumimoji="1" lang="en-US" altLang="ja-JP" sz="32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  <m:r>
                            <a:rPr kumimoji="1" lang="en-US" altLang="ja-JP" sz="32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kumimoji="1" lang="en-US" altLang="ja-JP" sz="3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kumimoji="1" lang="en-US" altLang="ja-JP" sz="3200" b="0" i="1" smtClean="0">
                          <a:latin typeface="Cambria Math" panose="02040503050406030204" pitchFamily="18" charset="0"/>
                        </a:rPr>
                        <m:t>−1</m:t>
                      </m:r>
                    </m:oMath>
                  </m:oMathPara>
                </a14:m>
                <a:endParaRPr kumimoji="1" lang="en-US" altLang="ja-JP" sz="3200" b="0" dirty="0"/>
              </a:p>
              <a:p>
                <a:pPr marL="0" indent="0">
                  <a:buNone/>
                </a:pPr>
                <a:endParaRPr kumimoji="1" lang="en-US" altLang="ja-JP" sz="1400" b="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kumimoji="1" lang="en-US" altLang="ja-JP" sz="32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kumimoji="1" lang="en-US" altLang="ja-JP" sz="3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kumimoji="1" lang="en-US" altLang="ja-JP" sz="32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kumimoji="1" lang="en-US" altLang="ja-JP" sz="3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kumimoji="1" lang="en-US" altLang="ja-JP" sz="3200" b="0" i="1" smtClean="0">
                          <a:latin typeface="Cambria Math" panose="02040503050406030204" pitchFamily="18" charset="0"/>
                        </a:rPr>
                        <m:t>+2</m:t>
                      </m:r>
                      <m:r>
                        <a:rPr kumimoji="1" lang="en-US" altLang="ja-JP" sz="3200" b="0" i="1" smtClean="0">
                          <a:latin typeface="Cambria Math" panose="02040503050406030204" pitchFamily="18" charset="0"/>
                        </a:rPr>
                        <m:t>𝑎𝑏</m:t>
                      </m:r>
                      <m:r>
                        <a:rPr kumimoji="1" lang="en-US" altLang="ja-JP" sz="3200" b="0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kumimoji="1" lang="en-US" altLang="ja-JP" sz="3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kumimoji="1" lang="en-US" altLang="ja-JP" sz="32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p>
                          <m:r>
                            <a:rPr kumimoji="1" lang="en-US" altLang="ja-JP" sz="3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kumimoji="1" lang="en-US" altLang="ja-JP" sz="3200" b="0" i="1" smtClean="0">
                          <a:latin typeface="Cambria Math" panose="02040503050406030204" pitchFamily="18" charset="0"/>
                        </a:rPr>
                        <m:t>−1</m:t>
                      </m:r>
                    </m:oMath>
                  </m:oMathPara>
                </a14:m>
                <a:endParaRPr kumimoji="1" lang="en-US" altLang="ja-JP" sz="3200" b="0" dirty="0"/>
              </a:p>
            </p:txBody>
          </p:sp>
        </mc:Choice>
        <mc:Fallback xmlns="">
          <p:sp>
            <p:nvSpPr>
              <p:cNvPr id="3" name="コンテンツ プレースホルダー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141667"/>
                <a:ext cx="10515600" cy="5102352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/>
          <p:cNvSpPr txBox="1"/>
          <p:nvPr/>
        </p:nvSpPr>
        <p:spPr>
          <a:xfrm>
            <a:off x="2628382" y="1822347"/>
            <a:ext cx="6340197" cy="132343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kumimoji="1" lang="ja-JP" altLang="en-US" sz="4000" dirty="0"/>
              <a:t>数学の鉄則</a:t>
            </a:r>
            <a:endParaRPr kumimoji="1" lang="en-US" altLang="ja-JP" sz="4000" dirty="0"/>
          </a:p>
          <a:p>
            <a:r>
              <a:rPr kumimoji="1" lang="ja-JP" altLang="en-US" sz="4000" dirty="0">
                <a:solidFill>
                  <a:srgbClr val="FF0000"/>
                </a:solidFill>
              </a:rPr>
              <a:t>同じものは一つにまとめる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5500965" y="1216152"/>
            <a:ext cx="5950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b="1" dirty="0"/>
              <a:t>→</a:t>
            </a:r>
          </a:p>
        </p:txBody>
      </p:sp>
      <p:sp>
        <p:nvSpPr>
          <p:cNvPr id="9" name="正方形/長方形 8"/>
          <p:cNvSpPr/>
          <p:nvPr/>
        </p:nvSpPr>
        <p:spPr>
          <a:xfrm>
            <a:off x="6684264" y="1292437"/>
            <a:ext cx="411480" cy="35390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正方形/長方形 9"/>
          <p:cNvSpPr/>
          <p:nvPr/>
        </p:nvSpPr>
        <p:spPr>
          <a:xfrm>
            <a:off x="7975181" y="1292436"/>
            <a:ext cx="411480" cy="35390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テキスト ボックス 7"/>
              <p:cNvSpPr txBox="1"/>
              <p:nvPr/>
            </p:nvSpPr>
            <p:spPr>
              <a:xfrm>
                <a:off x="6509638" y="1216152"/>
                <a:ext cx="2756460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32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kumimoji="1" lang="en-US" altLang="ja-JP" sz="3200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kumimoji="1" lang="en-US" altLang="ja-JP" sz="3200" b="0" i="1" smtClean="0">
                          <a:latin typeface="Cambria Math" panose="02040503050406030204" pitchFamily="18" charset="0"/>
                        </a:rPr>
                        <m:t>+1)(</m:t>
                      </m:r>
                      <m:r>
                        <a:rPr kumimoji="1" lang="en-US" altLang="ja-JP" sz="3200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kumimoji="1" lang="en-US" altLang="ja-JP" sz="3200" b="0" i="1" smtClean="0">
                          <a:latin typeface="Cambria Math" panose="02040503050406030204" pitchFamily="18" charset="0"/>
                        </a:rPr>
                        <m:t>−1)</m:t>
                      </m:r>
                    </m:oMath>
                  </m:oMathPara>
                </a14:m>
                <a:endParaRPr kumimoji="1" lang="ja-JP" altLang="en-US" sz="3200" dirty="0"/>
              </a:p>
            </p:txBody>
          </p:sp>
        </mc:Choice>
        <mc:Fallback xmlns="">
          <p:sp>
            <p:nvSpPr>
              <p:cNvPr id="8" name="テキスト ボックス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09638" y="1216152"/>
                <a:ext cx="2756460" cy="49244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テキスト ボックス 10"/>
              <p:cNvSpPr txBox="1"/>
              <p:nvPr/>
            </p:nvSpPr>
            <p:spPr>
              <a:xfrm>
                <a:off x="9266098" y="1243584"/>
                <a:ext cx="1630896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1" lang="en-US" altLang="ja-JP" sz="32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kumimoji="1" lang="en-US" altLang="ja-JP" sz="3200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kumimoji="1" lang="en-US" altLang="ja-JP" sz="32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p>
                          <m:r>
                            <a:rPr kumimoji="1" lang="en-US" altLang="ja-JP" sz="3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kumimoji="1" lang="en-US" altLang="ja-JP" sz="3200" b="0" i="1" smtClean="0">
                          <a:latin typeface="Cambria Math" panose="02040503050406030204" pitchFamily="18" charset="0"/>
                        </a:rPr>
                        <m:t>−1</m:t>
                      </m:r>
                    </m:oMath>
                  </m:oMathPara>
                </a14:m>
                <a:endParaRPr kumimoji="1" lang="ja-JP" altLang="en-US" sz="3200" dirty="0"/>
              </a:p>
            </p:txBody>
          </p:sp>
        </mc:Choice>
        <mc:Fallback xmlns="">
          <p:sp>
            <p:nvSpPr>
              <p:cNvPr id="11" name="テキスト ボックス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66098" y="1243584"/>
                <a:ext cx="1630896" cy="49244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430188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3" grpId="0" uiExpand="1" build="p"/>
      <p:bldP spid="4" grpId="0" animBg="1"/>
      <p:bldP spid="9" grpId="0" animBg="1"/>
      <p:bldP spid="10" grpId="0" animBg="1"/>
      <p:bldP spid="8" grpId="0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2081444"/>
                <a:ext cx="10024871" cy="538808"/>
              </a:xfrm>
            </p:spPr>
            <p:txBody>
              <a:bodyPr>
                <a:no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kumimoji="1" lang="en-US" altLang="ja-JP" sz="36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kumimoji="1" lang="en-US" altLang="ja-JP" sz="3600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kumimoji="1" lang="en-US" altLang="ja-JP" sz="36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kumimoji="1" lang="en-US" altLang="ja-JP" sz="36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kumimoji="1" lang="en-US" altLang="ja-JP" sz="3600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  <m:r>
                          <a:rPr kumimoji="1" lang="en-US" altLang="ja-JP" sz="36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kumimoji="1" lang="en-US" altLang="ja-JP" sz="3600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  <m:r>
                          <a:rPr kumimoji="1" lang="en-US" altLang="ja-JP" sz="3600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kumimoji="1" lang="en-US" altLang="ja-JP" sz="3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kumimoji="1" lang="en-US" altLang="ja-JP" sz="36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kumimoji="1" lang="en-US" altLang="ja-JP" sz="3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kumimoji="1" lang="en-US" altLang="ja-JP" sz="36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kumimoji="1" lang="en-US" altLang="ja-JP" sz="3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kumimoji="1" lang="en-US" altLang="ja-JP" sz="3600" b="0" i="1" smtClean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kumimoji="1" lang="en-US" altLang="ja-JP" sz="3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kumimoji="1" lang="en-US" altLang="ja-JP" sz="3600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p>
                        <m:r>
                          <a:rPr kumimoji="1" lang="en-US" altLang="ja-JP" sz="3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kumimoji="1" lang="en-US" altLang="ja-JP" sz="3600" b="0" i="1" smtClean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kumimoji="1" lang="en-US" altLang="ja-JP" sz="3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kumimoji="1" lang="en-US" altLang="ja-JP" sz="3600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p>
                        <m:r>
                          <a:rPr kumimoji="1" lang="en-US" altLang="ja-JP" sz="3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kumimoji="1" lang="en-US" altLang="ja-JP" sz="3600" b="0" i="1" smtClean="0">
                        <a:latin typeface="Cambria Math" panose="02040503050406030204" pitchFamily="18" charset="0"/>
                      </a:rPr>
                      <m:t>+2</m:t>
                    </m:r>
                    <m:r>
                      <a:rPr kumimoji="1" lang="en-US" altLang="ja-JP" sz="3600" b="0" i="1" smtClean="0">
                        <a:latin typeface="Cambria Math" panose="02040503050406030204" pitchFamily="18" charset="0"/>
                      </a:rPr>
                      <m:t>𝑎𝑏</m:t>
                    </m:r>
                    <m:r>
                      <a:rPr kumimoji="1" lang="en-US" altLang="ja-JP" sz="3600" b="0" i="1" smtClean="0">
                        <a:latin typeface="Cambria Math" panose="02040503050406030204" pitchFamily="18" charset="0"/>
                      </a:rPr>
                      <m:t>+2</m:t>
                    </m:r>
                    <m:r>
                      <a:rPr kumimoji="1" lang="en-US" altLang="ja-JP" sz="3600" b="0" i="1" smtClean="0">
                        <a:latin typeface="Cambria Math" panose="02040503050406030204" pitchFamily="18" charset="0"/>
                      </a:rPr>
                      <m:t>𝑏𝑐</m:t>
                    </m:r>
                    <m:r>
                      <a:rPr kumimoji="1" lang="en-US" altLang="ja-JP" sz="3600" b="0" i="1" smtClean="0">
                        <a:latin typeface="Cambria Math" panose="02040503050406030204" pitchFamily="18" charset="0"/>
                      </a:rPr>
                      <m:t>+2</m:t>
                    </m:r>
                    <m:r>
                      <a:rPr kumimoji="1" lang="en-US" altLang="ja-JP" sz="3600" b="0" i="1" smtClean="0">
                        <a:latin typeface="Cambria Math" panose="02040503050406030204" pitchFamily="18" charset="0"/>
                      </a:rPr>
                      <m:t>𝑐𝑎</m:t>
                    </m:r>
                  </m:oMath>
                </a14:m>
                <a:endParaRPr kumimoji="1" lang="ja-JP" altLang="en-US" sz="3600" dirty="0"/>
              </a:p>
            </p:txBody>
          </p:sp>
        </mc:Choice>
        <mc:Fallback xmlns="">
          <p:sp>
            <p:nvSpPr>
              <p:cNvPr id="3" name="コンテンツ プレースホルダー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2081444"/>
                <a:ext cx="10024871" cy="538808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タイトル 1"/>
          <p:cNvSpPr txBox="1">
            <a:spLocks/>
          </p:cNvSpPr>
          <p:nvPr/>
        </p:nvSpPr>
        <p:spPr>
          <a:xfrm>
            <a:off x="838200" y="365125"/>
            <a:ext cx="3340608" cy="805307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dirty="0"/>
              <a:t>展開公式</a:t>
            </a:r>
          </a:p>
        </p:txBody>
      </p:sp>
      <p:sp>
        <p:nvSpPr>
          <p:cNvPr id="8" name="正方形/長方形 7"/>
          <p:cNvSpPr/>
          <p:nvPr/>
        </p:nvSpPr>
        <p:spPr>
          <a:xfrm>
            <a:off x="1325880" y="3630168"/>
            <a:ext cx="1042416" cy="356616"/>
          </a:xfrm>
          <a:prstGeom prst="rect">
            <a:avLst/>
          </a:prstGeom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テキスト ボックス 6"/>
              <p:cNvSpPr txBox="1"/>
              <p:nvPr/>
            </p:nvSpPr>
            <p:spPr>
              <a:xfrm>
                <a:off x="838200" y="3392764"/>
                <a:ext cx="6727547" cy="295465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1" lang="en-US" altLang="ja-JP" sz="32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kumimoji="1" lang="en-US" altLang="ja-JP" sz="3200" b="0" i="1" smtClean="0">
                              <a:latin typeface="Cambria Math" panose="02040503050406030204" pitchFamily="18" charset="0"/>
                            </a:rPr>
                            <m:t>    (</m:t>
                          </m:r>
                          <m:r>
                            <a:rPr kumimoji="1" lang="en-US" altLang="ja-JP" sz="32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kumimoji="1" lang="en-US" altLang="ja-JP" sz="32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kumimoji="1" lang="en-US" altLang="ja-JP" sz="32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  <m:r>
                            <a:rPr kumimoji="1" lang="en-US" altLang="ja-JP" sz="32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kumimoji="1" lang="en-US" altLang="ja-JP" sz="3200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  <m:r>
                            <a:rPr kumimoji="1" lang="en-US" altLang="ja-JP" sz="32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kumimoji="1" lang="en-US" altLang="ja-JP" sz="3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kumimoji="1" lang="en-US" altLang="ja-JP" sz="1400" dirty="0"/>
              </a:p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kumimoji="1" lang="en-US" altLang="ja-JP" sz="32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kumimoji="1" lang="en-US" altLang="ja-JP" sz="3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kumimoji="1" lang="en-US" altLang="ja-JP" sz="32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kumimoji="1" lang="en-US" altLang="ja-JP" sz="32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kumimoji="1" lang="en-US" altLang="ja-JP" sz="32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kumimoji="1" lang="en-US" altLang="ja-JP" sz="32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  <m:r>
                            <a:rPr kumimoji="1" lang="en-US" altLang="ja-JP" sz="32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kumimoji="1" lang="en-US" altLang="ja-JP" sz="3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kumimoji="1" lang="en-US" altLang="ja-JP" sz="3200" b="0" i="1" smtClean="0">
                          <a:latin typeface="Cambria Math" panose="02040503050406030204" pitchFamily="18" charset="0"/>
                        </a:rPr>
                        <m:t>+2</m:t>
                      </m:r>
                      <m:d>
                        <m:dPr>
                          <m:ctrlPr>
                            <a:rPr kumimoji="1" lang="en-US" altLang="ja-JP" sz="3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kumimoji="1" lang="en-US" altLang="ja-JP" sz="32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kumimoji="1" lang="en-US" altLang="ja-JP" sz="32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kumimoji="1" lang="en-US" altLang="ja-JP" sz="32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</m:d>
                      <m:r>
                        <a:rPr kumimoji="1" lang="en-US" altLang="ja-JP" sz="3200" b="0" i="1" smtClean="0"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kumimoji="1" lang="en-US" altLang="ja-JP" sz="3200" b="0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kumimoji="1" lang="en-US" altLang="ja-JP" sz="3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kumimoji="1" lang="en-US" altLang="ja-JP" sz="3200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p>
                          <m:r>
                            <a:rPr kumimoji="1" lang="en-US" altLang="ja-JP" sz="3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kumimoji="1" lang="en-US" altLang="ja-JP" sz="3200" b="0" dirty="0"/>
              </a:p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kumimoji="1" lang="en-US" altLang="ja-JP" sz="32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kumimoji="1" lang="en-US" altLang="ja-JP" sz="3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kumimoji="1" lang="en-US" altLang="ja-JP" sz="32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kumimoji="1" lang="en-US" altLang="ja-JP" sz="32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kumimoji="1" lang="en-US" altLang="ja-JP" sz="3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kumimoji="1" lang="en-US" altLang="ja-JP" sz="3200" b="0" i="1" smtClean="0">
                          <a:latin typeface="Cambria Math" panose="02040503050406030204" pitchFamily="18" charset="0"/>
                        </a:rPr>
                        <m:t>+2</m:t>
                      </m:r>
                      <m:r>
                        <a:rPr kumimoji="1" lang="en-US" altLang="ja-JP" sz="3200" b="0" i="1" smtClean="0">
                          <a:latin typeface="Cambria Math" panose="02040503050406030204" pitchFamily="18" charset="0"/>
                        </a:rPr>
                        <m:t>𝑎𝑏</m:t>
                      </m:r>
                      <m:r>
                        <a:rPr kumimoji="1" lang="en-US" altLang="ja-JP" sz="3200" b="0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kumimoji="1" lang="en-US" altLang="ja-JP" sz="3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kumimoji="1" lang="en-US" altLang="ja-JP" sz="32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p>
                          <m:r>
                            <a:rPr kumimoji="1" lang="en-US" altLang="ja-JP" sz="3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kumimoji="1" lang="en-US" altLang="ja-JP" sz="3200" b="0" i="1" smtClean="0">
                          <a:latin typeface="Cambria Math" panose="02040503050406030204" pitchFamily="18" charset="0"/>
                        </a:rPr>
                        <m:t>)+(2</m:t>
                      </m:r>
                      <m:r>
                        <a:rPr kumimoji="1" lang="en-US" altLang="ja-JP" sz="3200" b="0" i="1" smtClean="0">
                          <a:latin typeface="Cambria Math" panose="02040503050406030204" pitchFamily="18" charset="0"/>
                        </a:rPr>
                        <m:t>𝑎𝑐</m:t>
                      </m:r>
                      <m:r>
                        <a:rPr kumimoji="1" lang="en-US" altLang="ja-JP" sz="3200" b="0" i="1" smtClean="0">
                          <a:latin typeface="Cambria Math" panose="02040503050406030204" pitchFamily="18" charset="0"/>
                        </a:rPr>
                        <m:t>+2</m:t>
                      </m:r>
                      <m:r>
                        <a:rPr kumimoji="1" lang="en-US" altLang="ja-JP" sz="3200" b="0" i="1" smtClean="0">
                          <a:latin typeface="Cambria Math" panose="02040503050406030204" pitchFamily="18" charset="0"/>
                        </a:rPr>
                        <m:t>𝑏𝑐</m:t>
                      </m:r>
                      <m:r>
                        <a:rPr kumimoji="1" lang="en-US" altLang="ja-JP" sz="3200" b="0" i="1" smtClean="0">
                          <a:latin typeface="Cambria Math" panose="02040503050406030204" pitchFamily="18" charset="0"/>
                        </a:rPr>
                        <m:t>)+</m:t>
                      </m:r>
                      <m:sSup>
                        <m:sSupPr>
                          <m:ctrlPr>
                            <a:rPr kumimoji="1" lang="en-US" altLang="ja-JP" sz="3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kumimoji="1" lang="en-US" altLang="ja-JP" sz="3200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p>
                          <m:r>
                            <a:rPr kumimoji="1" lang="en-US" altLang="ja-JP" sz="3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kumimoji="1" lang="en-US" altLang="ja-JP" sz="3200" dirty="0"/>
              </a:p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kumimoji="1" lang="en-US" altLang="ja-JP" sz="32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kumimoji="1" lang="en-US" altLang="ja-JP" sz="3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kumimoji="1" lang="en-US" altLang="ja-JP" sz="32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kumimoji="1" lang="en-US" altLang="ja-JP" sz="3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kumimoji="1" lang="en-US" altLang="ja-JP" sz="3200" b="0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kumimoji="1" lang="en-US" altLang="ja-JP" sz="3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kumimoji="1" lang="en-US" altLang="ja-JP" sz="32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p>
                          <m:r>
                            <a:rPr kumimoji="1" lang="en-US" altLang="ja-JP" sz="3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kumimoji="1" lang="en-US" altLang="ja-JP" sz="3200" b="0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kumimoji="1" lang="en-US" altLang="ja-JP" sz="3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kumimoji="1" lang="en-US" altLang="ja-JP" sz="3200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p>
                          <m:r>
                            <a:rPr kumimoji="1" lang="en-US" altLang="ja-JP" sz="3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kumimoji="1" lang="en-US" altLang="ja-JP" sz="3200" b="0" i="1" smtClean="0">
                          <a:latin typeface="Cambria Math" panose="02040503050406030204" pitchFamily="18" charset="0"/>
                        </a:rPr>
                        <m:t>+2</m:t>
                      </m:r>
                      <m:r>
                        <a:rPr kumimoji="1" lang="en-US" altLang="ja-JP" sz="3200" b="0" i="1" smtClean="0">
                          <a:latin typeface="Cambria Math" panose="02040503050406030204" pitchFamily="18" charset="0"/>
                        </a:rPr>
                        <m:t>𝑎𝑏</m:t>
                      </m:r>
                      <m:r>
                        <a:rPr kumimoji="1" lang="en-US" altLang="ja-JP" sz="3200" b="0" i="1" smtClean="0">
                          <a:latin typeface="Cambria Math" panose="02040503050406030204" pitchFamily="18" charset="0"/>
                        </a:rPr>
                        <m:t>+2</m:t>
                      </m:r>
                      <m:r>
                        <a:rPr kumimoji="1" lang="en-US" altLang="ja-JP" sz="3200" b="0" i="1" smtClean="0">
                          <a:latin typeface="Cambria Math" panose="02040503050406030204" pitchFamily="18" charset="0"/>
                        </a:rPr>
                        <m:t>𝑏𝑐</m:t>
                      </m:r>
                      <m:r>
                        <a:rPr kumimoji="1" lang="en-US" altLang="ja-JP" sz="3200" b="0" i="1" smtClean="0">
                          <a:latin typeface="Cambria Math" panose="02040503050406030204" pitchFamily="18" charset="0"/>
                        </a:rPr>
                        <m:t>+2</m:t>
                      </m:r>
                      <m:r>
                        <a:rPr kumimoji="1" lang="en-US" altLang="ja-JP" sz="3200" b="0" i="1" smtClean="0">
                          <a:latin typeface="Cambria Math" panose="02040503050406030204" pitchFamily="18" charset="0"/>
                        </a:rPr>
                        <m:t>𝑐𝑎</m:t>
                      </m:r>
                    </m:oMath>
                  </m:oMathPara>
                </a14:m>
                <a:endParaRPr kumimoji="1" lang="ja-JP" altLang="en-US" sz="3200" dirty="0"/>
              </a:p>
            </p:txBody>
          </p:sp>
        </mc:Choice>
        <mc:Fallback xmlns="">
          <p:sp>
            <p:nvSpPr>
              <p:cNvPr id="7" name="テキスト ボックス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3392764"/>
                <a:ext cx="6727547" cy="295465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1" name="グループ化 10"/>
          <p:cNvGrpSpPr/>
          <p:nvPr/>
        </p:nvGrpSpPr>
        <p:grpSpPr>
          <a:xfrm>
            <a:off x="7795260" y="3630168"/>
            <a:ext cx="3968843" cy="430887"/>
            <a:chOff x="7795260" y="3630168"/>
            <a:chExt cx="3968843" cy="430887"/>
          </a:xfrm>
        </p:grpSpPr>
        <p:sp>
          <p:nvSpPr>
            <p:cNvPr id="10" name="正方形/長方形 9"/>
            <p:cNvSpPr/>
            <p:nvPr/>
          </p:nvSpPr>
          <p:spPr>
            <a:xfrm>
              <a:off x="7955280" y="3630168"/>
              <a:ext cx="338328" cy="429768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" name="テキスト ボックス 8"/>
                <p:cNvSpPr txBox="1"/>
                <p:nvPr/>
              </p:nvSpPr>
              <p:spPr>
                <a:xfrm>
                  <a:off x="7795260" y="3630168"/>
                  <a:ext cx="3968843" cy="430887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kumimoji="1" lang="en-US" altLang="ja-JP" sz="280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kumimoji="1" lang="en-US" altLang="ja-JP" sz="2800" b="0" i="1" smtClean="0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kumimoji="1" lang="en-US" altLang="ja-JP" sz="2800" b="0" i="1" smtClean="0">
                                <a:latin typeface="Cambria Math" panose="02040503050406030204" pitchFamily="18" charset="0"/>
                              </a:rPr>
                              <m:t>𝐴</m:t>
                            </m:r>
                            <m:r>
                              <a:rPr kumimoji="1" lang="en-US" altLang="ja-JP" sz="2800" b="0" i="1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kumimoji="1" lang="en-US" altLang="ja-JP" sz="2800" b="0" i="1" smtClean="0">
                                <a:latin typeface="Cambria Math" panose="02040503050406030204" pitchFamily="18" charset="0"/>
                              </a:rPr>
                              <m:t>𝑐</m:t>
                            </m:r>
                            <m:r>
                              <a:rPr kumimoji="1" lang="en-US" altLang="ja-JP" sz="2800" b="0" i="1" smtClean="0"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  <m:sup>
                            <m:r>
                              <a:rPr kumimoji="1" lang="en-US" altLang="ja-JP" sz="28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kumimoji="1" lang="en-US" altLang="ja-JP" sz="2800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sSup>
                          <m:sSupPr>
                            <m:ctrlPr>
                              <a:rPr kumimoji="1" lang="en-US" altLang="ja-JP" sz="28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kumimoji="1" lang="en-US" altLang="ja-JP" sz="2800" b="0" i="1" smtClean="0">
                                <a:latin typeface="Cambria Math" panose="02040503050406030204" pitchFamily="18" charset="0"/>
                              </a:rPr>
                              <m:t>𝐴</m:t>
                            </m:r>
                          </m:e>
                          <m:sup>
                            <m:r>
                              <a:rPr kumimoji="1" lang="en-US" altLang="ja-JP" sz="28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kumimoji="1" lang="en-US" altLang="ja-JP" sz="2800" b="0" i="1" smtClean="0">
                            <a:latin typeface="Cambria Math" panose="02040503050406030204" pitchFamily="18" charset="0"/>
                          </a:rPr>
                          <m:t>+2</m:t>
                        </m:r>
                        <m:r>
                          <a:rPr kumimoji="1" lang="en-US" altLang="ja-JP" sz="2800" b="0" i="1" smtClean="0">
                            <a:latin typeface="Cambria Math" panose="02040503050406030204" pitchFamily="18" charset="0"/>
                          </a:rPr>
                          <m:t>𝐴𝑐</m:t>
                        </m:r>
                        <m:r>
                          <a:rPr kumimoji="1" lang="en-US" altLang="ja-JP" sz="28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kumimoji="1" lang="en-US" altLang="ja-JP" sz="28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kumimoji="1" lang="en-US" altLang="ja-JP" sz="2800" b="0" i="1" smtClean="0">
                                <a:latin typeface="Cambria Math" panose="02040503050406030204" pitchFamily="18" charset="0"/>
                              </a:rPr>
                              <m:t>𝑐</m:t>
                            </m:r>
                          </m:e>
                          <m:sup>
                            <m:r>
                              <a:rPr kumimoji="1" lang="en-US" altLang="ja-JP" sz="28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oMath>
                    </m:oMathPara>
                  </a14:m>
                  <a:endParaRPr kumimoji="1" lang="ja-JP" altLang="en-US" sz="2800" dirty="0"/>
                </a:p>
              </p:txBody>
            </p:sp>
          </mc:Choice>
          <mc:Fallback xmlns="">
            <p:sp>
              <p:nvSpPr>
                <p:cNvPr id="9" name="テキスト ボックス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795260" y="3630168"/>
                  <a:ext cx="3968843" cy="430887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2116642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1417320"/>
                <a:ext cx="10515600" cy="4983480"/>
              </a:xfrm>
            </p:spPr>
            <p:txBody>
              <a:bodyPr/>
              <a:lstStyle/>
              <a:p>
                <a:pPr marL="0" indent="0">
                  <a:lnSpc>
                    <a:spcPct val="150000"/>
                  </a:lnSpc>
                  <a:buNone/>
                </a:pPr>
                <a:r>
                  <a:rPr lang="ja-JP" altLang="en-US" sz="3200" dirty="0"/>
                  <a:t>　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kumimoji="1" lang="en-US" altLang="ja-JP" sz="32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kumimoji="1" lang="en-US" altLang="ja-JP" sz="3200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kumimoji="1" lang="en-US" altLang="ja-JP" sz="32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kumimoji="1" lang="en-US" altLang="ja-JP" sz="32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kumimoji="1" lang="en-US" altLang="ja-JP" sz="3200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  <m:r>
                          <a:rPr kumimoji="1" lang="en-US" altLang="ja-JP" sz="3200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kumimoji="1" lang="en-US" altLang="ja-JP" sz="3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sSup>
                      <m:sSupPr>
                        <m:ctrlPr>
                          <a:rPr kumimoji="1" lang="en-US" altLang="ja-JP" sz="32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kumimoji="1" lang="en-US" altLang="ja-JP" sz="3200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kumimoji="1" lang="en-US" altLang="ja-JP" sz="32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kumimoji="1" lang="en-US" altLang="ja-JP" sz="32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kumimoji="1" lang="en-US" altLang="ja-JP" sz="3200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  <m:r>
                          <a:rPr kumimoji="1" lang="en-US" altLang="ja-JP" sz="3200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kumimoji="1" lang="en-US" altLang="ja-JP" sz="3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kumimoji="1" lang="en-US" altLang="ja-JP" dirty="0"/>
              </a:p>
              <a:p>
                <a:pPr marL="0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kumimoji="1" lang="en-US" altLang="ja-JP" sz="32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kumimoji="1" lang="en-US" altLang="ja-JP" sz="3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kumimoji="1" lang="en-US" altLang="ja-JP" sz="3200" b="0" i="1" smtClean="0">
                              <a:latin typeface="Cambria Math" panose="02040503050406030204" pitchFamily="18" charset="0"/>
                            </a:rPr>
                            <m:t>{</m:t>
                          </m:r>
                          <m:d>
                            <m:dPr>
                              <m:ctrlPr>
                                <a:rPr kumimoji="1" lang="en-US" altLang="ja-JP" sz="32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kumimoji="1" lang="en-US" altLang="ja-JP" sz="3200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  <m:r>
                                <a:rPr kumimoji="1" lang="en-US" altLang="ja-JP" sz="3200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kumimoji="1" lang="en-US" altLang="ja-JP" sz="3200" b="0" i="1" smtClean="0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</m:d>
                          <m:d>
                            <m:dPr>
                              <m:ctrlPr>
                                <a:rPr kumimoji="1" lang="en-US" altLang="ja-JP" sz="32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kumimoji="1" lang="en-US" altLang="ja-JP" sz="3200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  <m:r>
                                <a:rPr kumimoji="1" lang="en-US" altLang="ja-JP" sz="32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kumimoji="1" lang="en-US" altLang="ja-JP" sz="3200" b="0" i="1" smtClean="0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</m:d>
                          <m:r>
                            <a:rPr kumimoji="1" lang="en-US" altLang="ja-JP" sz="3200" b="0" i="1" smtClean="0">
                              <a:latin typeface="Cambria Math" panose="02040503050406030204" pitchFamily="18" charset="0"/>
                            </a:rPr>
                            <m:t>}</m:t>
                          </m:r>
                        </m:e>
                        <m:sup>
                          <m:r>
                            <a:rPr kumimoji="1" lang="en-US" altLang="ja-JP" sz="3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kumimoji="1" lang="en-US" altLang="ja-JP" sz="3200" dirty="0"/>
              </a:p>
              <a:p>
                <a:pPr marL="0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kumimoji="1" lang="en-US" altLang="ja-JP" sz="32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kumimoji="1" lang="en-US" altLang="ja-JP" sz="3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kumimoji="1" lang="en-US" altLang="ja-JP" sz="32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sSup>
                            <m:sSupPr>
                              <m:ctrlPr>
                                <a:rPr kumimoji="1" lang="en-US" altLang="ja-JP" sz="32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kumimoji="1" lang="en-US" altLang="ja-JP" sz="3200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p>
                              <m:r>
                                <a:rPr kumimoji="1" lang="en-US" altLang="ja-JP" sz="32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kumimoji="1" lang="en-US" altLang="ja-JP" sz="32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kumimoji="1" lang="en-US" altLang="ja-JP" sz="32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kumimoji="1" lang="en-US" altLang="ja-JP" sz="3200" b="0" i="1" smtClean="0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  <m:sup>
                              <m:r>
                                <a:rPr kumimoji="1" lang="en-US" altLang="ja-JP" sz="32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kumimoji="1" lang="en-US" altLang="ja-JP" sz="32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kumimoji="1" lang="en-US" altLang="ja-JP" sz="3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kumimoji="1" lang="en-US" altLang="ja-JP" sz="3200" dirty="0"/>
              </a:p>
              <a:p>
                <a:pPr marL="0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kumimoji="1" lang="en-US" altLang="ja-JP" sz="32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kumimoji="1" lang="en-US" altLang="ja-JP" sz="3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kumimoji="1" lang="en-US" altLang="ja-JP" sz="32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sSup>
                            <m:sSupPr>
                              <m:ctrlPr>
                                <a:rPr kumimoji="1" lang="en-US" altLang="ja-JP" sz="32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kumimoji="1" lang="en-US" altLang="ja-JP" sz="3200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p>
                              <m:r>
                                <a:rPr kumimoji="1" lang="en-US" altLang="ja-JP" sz="32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kumimoji="1" lang="en-US" altLang="ja-JP" sz="32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kumimoji="1" lang="en-US" altLang="ja-JP" sz="3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kumimoji="1" lang="en-US" altLang="ja-JP" sz="3200" b="0" i="1" smtClean="0">
                          <a:latin typeface="Cambria Math" panose="02040503050406030204" pitchFamily="18" charset="0"/>
                        </a:rPr>
                        <m:t>−2</m:t>
                      </m:r>
                      <m:sSup>
                        <m:sSupPr>
                          <m:ctrlPr>
                            <a:rPr kumimoji="1" lang="en-US" altLang="ja-JP" sz="3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kumimoji="1" lang="en-US" altLang="ja-JP" sz="32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kumimoji="1" lang="en-US" altLang="ja-JP" sz="3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sSup>
                        <m:sSupPr>
                          <m:ctrlPr>
                            <a:rPr kumimoji="1" lang="en-US" altLang="ja-JP" sz="3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kumimoji="1" lang="en-US" altLang="ja-JP" sz="32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p>
                          <m:r>
                            <a:rPr kumimoji="1" lang="en-US" altLang="ja-JP" sz="3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kumimoji="1" lang="en-US" altLang="ja-JP" sz="3200" b="0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kumimoji="1" lang="en-US" altLang="ja-JP" sz="3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kumimoji="1" lang="en-US" altLang="ja-JP" sz="32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sSup>
                            <m:sSupPr>
                              <m:ctrlPr>
                                <a:rPr kumimoji="1" lang="en-US" altLang="ja-JP" sz="32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kumimoji="1" lang="en-US" altLang="ja-JP" sz="3200" b="0" i="1" smtClean="0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  <m:sup>
                              <m:r>
                                <a:rPr kumimoji="1" lang="en-US" altLang="ja-JP" sz="32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kumimoji="1" lang="en-US" altLang="ja-JP" sz="32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kumimoji="1" lang="en-US" altLang="ja-JP" sz="3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kumimoji="1" lang="en-US" altLang="ja-JP" sz="3200" dirty="0"/>
              </a:p>
              <a:p>
                <a:pPr marL="0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kumimoji="1" lang="en-US" altLang="ja-JP" sz="32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kumimoji="1" lang="en-US" altLang="ja-JP" sz="3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kumimoji="1" lang="en-US" altLang="ja-JP" sz="32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kumimoji="1" lang="en-US" altLang="ja-JP" sz="32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r>
                        <a:rPr kumimoji="1" lang="en-US" altLang="ja-JP" sz="3200" b="0" i="1" smtClean="0">
                          <a:latin typeface="Cambria Math" panose="02040503050406030204" pitchFamily="18" charset="0"/>
                        </a:rPr>
                        <m:t>−2</m:t>
                      </m:r>
                      <m:sSup>
                        <m:sSupPr>
                          <m:ctrlPr>
                            <a:rPr kumimoji="1" lang="en-US" altLang="ja-JP" sz="3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kumimoji="1" lang="en-US" altLang="ja-JP" sz="32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kumimoji="1" lang="en-US" altLang="ja-JP" sz="3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sSup>
                        <m:sSupPr>
                          <m:ctrlPr>
                            <a:rPr kumimoji="1" lang="en-US" altLang="ja-JP" sz="3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kumimoji="1" lang="en-US" altLang="ja-JP" sz="32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p>
                          <m:r>
                            <a:rPr kumimoji="1" lang="en-US" altLang="ja-JP" sz="3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kumimoji="1" lang="en-US" altLang="ja-JP" sz="3200" b="0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kumimoji="1" lang="en-US" altLang="ja-JP" sz="3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kumimoji="1" lang="en-US" altLang="ja-JP" sz="32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p>
                          <m:r>
                            <a:rPr kumimoji="1" lang="en-US" altLang="ja-JP" sz="32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</m:oMath>
                  </m:oMathPara>
                </a14:m>
                <a:endParaRPr kumimoji="1" lang="en-US" altLang="ja-JP" dirty="0"/>
              </a:p>
            </p:txBody>
          </p:sp>
        </mc:Choice>
        <mc:Fallback xmlns="">
          <p:sp>
            <p:nvSpPr>
              <p:cNvPr id="3" name="コンテンツ プレースホルダー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417320"/>
                <a:ext cx="10515600" cy="4983480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タイトル 1"/>
          <p:cNvSpPr txBox="1">
            <a:spLocks/>
          </p:cNvSpPr>
          <p:nvPr/>
        </p:nvSpPr>
        <p:spPr>
          <a:xfrm>
            <a:off x="838200" y="365125"/>
            <a:ext cx="3112008" cy="92731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/>
              <a:t>＜例１３＞</a:t>
            </a:r>
            <a:endParaRPr lang="ja-JP" altLang="en-US" dirty="0"/>
          </a:p>
        </p:txBody>
      </p:sp>
      <p:grpSp>
        <p:nvGrpSpPr>
          <p:cNvPr id="12" name="グループ化 11"/>
          <p:cNvGrpSpPr/>
          <p:nvPr/>
        </p:nvGrpSpPr>
        <p:grpSpPr>
          <a:xfrm>
            <a:off x="5449824" y="1837944"/>
            <a:ext cx="3461365" cy="722376"/>
            <a:chOff x="5449824" y="1837944"/>
            <a:chExt cx="3461365" cy="722376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" name="テキスト ボックス 4"/>
                <p:cNvSpPr txBox="1"/>
                <p:nvPr/>
              </p:nvSpPr>
              <p:spPr>
                <a:xfrm>
                  <a:off x="6345936" y="1837944"/>
                  <a:ext cx="2565253" cy="58477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kumimoji="1" lang="en-US" altLang="ja-JP" sz="320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kumimoji="1" lang="en-US" altLang="ja-JP" sz="32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kumimoji="1" lang="en-US" altLang="ja-JP" sz="32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𝑎𝑏</m:t>
                            </m:r>
                            <m:r>
                              <a:rPr kumimoji="1" lang="en-US" altLang="ja-JP" sz="32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  <m:sup>
                            <m:r>
                              <a:rPr kumimoji="1" lang="en-US" altLang="ja-JP" sz="32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kumimoji="1" lang="en-US" altLang="ja-JP" sz="3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sSup>
                          <m:sSupPr>
                            <m:ctrlPr>
                              <a:rPr kumimoji="1" lang="en-US" altLang="ja-JP" sz="32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kumimoji="1" lang="en-US" altLang="ja-JP" sz="32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p>
                            <m:r>
                              <a:rPr kumimoji="1" lang="en-US" altLang="ja-JP" sz="32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sSup>
                          <m:sSupPr>
                            <m:ctrlPr>
                              <a:rPr kumimoji="1" lang="en-US" altLang="ja-JP" sz="32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kumimoji="1" lang="en-US" altLang="ja-JP" sz="32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  <m:sup>
                            <m:r>
                              <a:rPr kumimoji="1" lang="en-US" altLang="ja-JP" sz="32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oMath>
                    </m:oMathPara>
                  </a14:m>
                  <a:endParaRPr kumimoji="1" lang="ja-JP" altLang="en-US" sz="3200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5" name="テキスト ボックス 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345936" y="1837944"/>
                  <a:ext cx="2565253" cy="584775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9" name="矢印: 左カーブ 8"/>
            <p:cNvSpPr/>
            <p:nvPr/>
          </p:nvSpPr>
          <p:spPr>
            <a:xfrm>
              <a:off x="5449824" y="2011680"/>
              <a:ext cx="365760" cy="548640"/>
            </a:xfrm>
            <a:prstGeom prst="curvedLef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3" name="グループ化 12"/>
          <p:cNvGrpSpPr/>
          <p:nvPr/>
        </p:nvGrpSpPr>
        <p:grpSpPr>
          <a:xfrm>
            <a:off x="5449824" y="2658677"/>
            <a:ext cx="5671650" cy="584775"/>
            <a:chOff x="5449824" y="2658677"/>
            <a:chExt cx="5671650" cy="584775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" name="正方形/長方形 5"/>
                <p:cNvSpPr/>
                <p:nvPr/>
              </p:nvSpPr>
              <p:spPr>
                <a:xfrm>
                  <a:off x="6345936" y="2658677"/>
                  <a:ext cx="4775538" cy="58477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d>
                          <m:dPr>
                            <m:ctrlPr>
                              <a:rPr lang="en-US" altLang="ja-JP" sz="320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ja-JP" sz="32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𝑎</m:t>
                            </m:r>
                            <m:r>
                              <a:rPr lang="en-US" altLang="ja-JP" sz="32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altLang="ja-JP" sz="32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</m:d>
                        <m:d>
                          <m:dPr>
                            <m:ctrlPr>
                              <a:rPr lang="en-US" altLang="ja-JP" sz="32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ja-JP" sz="32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𝑎</m:t>
                            </m:r>
                            <m:r>
                              <a:rPr lang="en-US" altLang="ja-JP" sz="32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altLang="ja-JP" sz="32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</m:d>
                        <m:r>
                          <a:rPr lang="en-US" altLang="ja-JP" sz="3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sSup>
                          <m:sSupPr>
                            <m:ctrlPr>
                              <a:rPr lang="en-US" altLang="ja-JP" sz="32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ja-JP" sz="32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p>
                            <m:r>
                              <a:rPr lang="en-US" altLang="ja-JP" sz="32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altLang="ja-JP" sz="3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sSup>
                          <m:sSupPr>
                            <m:ctrlPr>
                              <a:rPr lang="en-US" altLang="ja-JP" sz="32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ja-JP" sz="32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  <m:sup>
                            <m:r>
                              <a:rPr lang="en-US" altLang="ja-JP" sz="32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oMath>
                    </m:oMathPara>
                  </a14:m>
                  <a:endParaRPr lang="ja-JP" altLang="en-US" sz="3200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6" name="正方形/長方形 5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345936" y="2658677"/>
                  <a:ext cx="4775538" cy="584775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0" name="矢印: 左カーブ 9"/>
            <p:cNvSpPr/>
            <p:nvPr/>
          </p:nvSpPr>
          <p:spPr>
            <a:xfrm>
              <a:off x="5449824" y="2658677"/>
              <a:ext cx="365760" cy="548640"/>
            </a:xfrm>
            <a:prstGeom prst="curvedLef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4" name="グループ化 13"/>
          <p:cNvGrpSpPr/>
          <p:nvPr/>
        </p:nvGrpSpPr>
        <p:grpSpPr>
          <a:xfrm>
            <a:off x="5449824" y="3341912"/>
            <a:ext cx="5769867" cy="584775"/>
            <a:chOff x="5449824" y="3341912"/>
            <a:chExt cx="5769867" cy="584775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" name="テキスト ボックス 7"/>
                <p:cNvSpPr txBox="1"/>
                <p:nvPr/>
              </p:nvSpPr>
              <p:spPr>
                <a:xfrm flipH="1">
                  <a:off x="6345936" y="3341912"/>
                  <a:ext cx="4873755" cy="58477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en-US" altLang="ja-JP" sz="320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ja-JP" sz="32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US" altLang="ja-JP" sz="32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𝑎</m:t>
                            </m:r>
                            <m:r>
                              <a:rPr lang="en-US" altLang="ja-JP" sz="32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altLang="ja-JP" sz="32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𝑏</m:t>
                            </m:r>
                            <m:r>
                              <a:rPr lang="en-US" altLang="ja-JP" sz="32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  <m:sup>
                            <m:r>
                              <a:rPr lang="en-US" altLang="ja-JP" sz="32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altLang="ja-JP" sz="3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sSup>
                          <m:sSupPr>
                            <m:ctrlPr>
                              <a:rPr lang="en-US" altLang="ja-JP" sz="32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ja-JP" sz="32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p>
                            <m:r>
                              <a:rPr lang="en-US" altLang="ja-JP" sz="32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altLang="ja-JP" sz="3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−2</m:t>
                        </m:r>
                        <m:r>
                          <a:rPr lang="en-US" altLang="ja-JP" sz="3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𝑎𝑏</m:t>
                        </m:r>
                        <m:r>
                          <a:rPr lang="en-US" altLang="ja-JP" sz="3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en-US" altLang="ja-JP" sz="32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ja-JP" sz="32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  <m:sup>
                            <m:r>
                              <a:rPr lang="en-US" altLang="ja-JP" sz="32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oMath>
                    </m:oMathPara>
                  </a14:m>
                  <a:endParaRPr kumimoji="1" lang="ja-JP" altLang="en-US" sz="3200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8" name="テキスト ボックス 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 flipH="1">
                  <a:off x="6345936" y="3341912"/>
                  <a:ext cx="4873755" cy="584775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1" name="矢印: 左カーブ 10"/>
            <p:cNvSpPr/>
            <p:nvPr/>
          </p:nvSpPr>
          <p:spPr>
            <a:xfrm>
              <a:off x="5449824" y="3378047"/>
              <a:ext cx="365760" cy="548640"/>
            </a:xfrm>
            <a:prstGeom prst="curvedLef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</p:grpSp>
      <p:sp>
        <p:nvSpPr>
          <p:cNvPr id="15" name="テキスト ボックス 14"/>
          <p:cNvSpPr txBox="1"/>
          <p:nvPr/>
        </p:nvSpPr>
        <p:spPr>
          <a:xfrm>
            <a:off x="2532888" y="5614416"/>
            <a:ext cx="6750566" cy="584775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67000"/>
                </a:schemeClr>
              </a:gs>
              <a:gs pos="48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ja-JP" altLang="en-US" sz="3200" dirty="0"/>
              <a:t>どの公式が適用されるかを見極める</a:t>
            </a:r>
          </a:p>
        </p:txBody>
      </p:sp>
    </p:spTree>
    <p:extLst>
      <p:ext uri="{BB962C8B-B14F-4D97-AF65-F5344CB8AC3E}">
        <p14:creationId xmlns:p14="http://schemas.microsoft.com/office/powerpoint/2010/main" val="3144656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4797</TotalTime>
  <Words>111</Words>
  <Application>Microsoft Office PowerPoint</Application>
  <PresentationFormat>ワイド画面</PresentationFormat>
  <Paragraphs>55</Paragraphs>
  <Slides>7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7</vt:i4>
      </vt:variant>
    </vt:vector>
  </HeadingPairs>
  <TitlesOfParts>
    <vt:vector size="12" baseType="lpstr">
      <vt:lpstr>游ゴシック</vt:lpstr>
      <vt:lpstr>游ゴシック Light</vt:lpstr>
      <vt:lpstr>Arial</vt:lpstr>
      <vt:lpstr>Cambria Math</vt:lpstr>
      <vt:lpstr>Office テーマ</vt:lpstr>
      <vt:lpstr>指数法則①</vt:lpstr>
      <vt:lpstr>PowerPoint プレゼンテーション</vt:lpstr>
      <vt:lpstr>PowerPoint プレゼンテーション</vt:lpstr>
      <vt:lpstr>PowerPoint プレゼンテーション</vt:lpstr>
      <vt:lpstr>＜例１３＞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数学Ⅰ</dc:title>
  <dc:creator>okayamaken</dc:creator>
  <cp:lastModifiedBy>okayamaken</cp:lastModifiedBy>
  <cp:revision>37</cp:revision>
  <dcterms:created xsi:type="dcterms:W3CDTF">2017-03-30T02:19:10Z</dcterms:created>
  <dcterms:modified xsi:type="dcterms:W3CDTF">2017-04-13T03:31:30Z</dcterms:modified>
</cp:coreProperties>
</file>