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6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BBD7-A68F-459C-B895-076C910C3BB6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059CD-A151-45E3-9BD1-72F1A79FB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7160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BBD7-A68F-459C-B895-076C910C3BB6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059CD-A151-45E3-9BD1-72F1A79FB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4616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BBD7-A68F-459C-B895-076C910C3BB6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059CD-A151-45E3-9BD1-72F1A79FB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964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BBD7-A68F-459C-B895-076C910C3BB6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059CD-A151-45E3-9BD1-72F1A79FB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5968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BBD7-A68F-459C-B895-076C910C3BB6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059CD-A151-45E3-9BD1-72F1A79FB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6704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BBD7-A68F-459C-B895-076C910C3BB6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059CD-A151-45E3-9BD1-72F1A79FB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655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BBD7-A68F-459C-B895-076C910C3BB6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059CD-A151-45E3-9BD1-72F1A79FB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653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BBD7-A68F-459C-B895-076C910C3BB6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059CD-A151-45E3-9BD1-72F1A79FB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7602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BBD7-A68F-459C-B895-076C910C3BB6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059CD-A151-45E3-9BD1-72F1A79FB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214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BBD7-A68F-459C-B895-076C910C3BB6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059CD-A151-45E3-9BD1-72F1A79FB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5081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BBD7-A68F-459C-B895-076C910C3BB6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059CD-A151-45E3-9BD1-72F1A79FB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096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9BBD7-A68F-459C-B895-076C910C3BB6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059CD-A151-45E3-9BD1-72F1A79FB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51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3" Type="http://schemas.openxmlformats.org/officeDocument/2006/relationships/image" Target="../media/image66.png"/><Relationship Id="rId7" Type="http://schemas.openxmlformats.org/officeDocument/2006/relationships/image" Target="../media/image7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69.png"/><Relationship Id="rId5" Type="http://schemas.openxmlformats.org/officeDocument/2006/relationships/image" Target="../media/image68.png"/><Relationship Id="rId4" Type="http://schemas.openxmlformats.org/officeDocument/2006/relationships/image" Target="../media/image67.png"/><Relationship Id="rId9" Type="http://schemas.openxmlformats.org/officeDocument/2006/relationships/image" Target="../media/image7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3" Type="http://schemas.openxmlformats.org/officeDocument/2006/relationships/image" Target="../media/image73.png"/><Relationship Id="rId7" Type="http://schemas.openxmlformats.org/officeDocument/2006/relationships/image" Target="../media/image7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image" Target="../media/image76.png"/><Relationship Id="rId5" Type="http://schemas.openxmlformats.org/officeDocument/2006/relationships/image" Target="../media/image75.png"/><Relationship Id="rId4" Type="http://schemas.openxmlformats.org/officeDocument/2006/relationships/image" Target="../media/image7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2.png"/><Relationship Id="rId4" Type="http://schemas.openxmlformats.org/officeDocument/2006/relationships/image" Target="../media/image8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png"/><Relationship Id="rId13" Type="http://schemas.openxmlformats.org/officeDocument/2006/relationships/image" Target="../media/image94.png"/><Relationship Id="rId3" Type="http://schemas.openxmlformats.org/officeDocument/2006/relationships/image" Target="../media/image84.png"/><Relationship Id="rId7" Type="http://schemas.openxmlformats.org/officeDocument/2006/relationships/image" Target="../media/image88.png"/><Relationship Id="rId12" Type="http://schemas.openxmlformats.org/officeDocument/2006/relationships/image" Target="../media/image93.png"/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7.png"/><Relationship Id="rId11" Type="http://schemas.openxmlformats.org/officeDocument/2006/relationships/image" Target="../media/image92.png"/><Relationship Id="rId5" Type="http://schemas.openxmlformats.org/officeDocument/2006/relationships/image" Target="../media/image86.png"/><Relationship Id="rId10" Type="http://schemas.openxmlformats.org/officeDocument/2006/relationships/image" Target="../media/image91.png"/><Relationship Id="rId4" Type="http://schemas.openxmlformats.org/officeDocument/2006/relationships/image" Target="../media/image85.png"/><Relationship Id="rId9" Type="http://schemas.openxmlformats.org/officeDocument/2006/relationships/image" Target="../media/image9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1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0" Type="http://schemas.openxmlformats.org/officeDocument/2006/relationships/image" Target="../media/image41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13" Type="http://schemas.openxmlformats.org/officeDocument/2006/relationships/image" Target="../media/image64.png"/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12" Type="http://schemas.openxmlformats.org/officeDocument/2006/relationships/image" Target="../media/image6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57.png"/><Relationship Id="rId11" Type="http://schemas.openxmlformats.org/officeDocument/2006/relationships/image" Target="../media/image62.png"/><Relationship Id="rId5" Type="http://schemas.openxmlformats.org/officeDocument/2006/relationships/image" Target="../media/image56.png"/><Relationship Id="rId10" Type="http://schemas.openxmlformats.org/officeDocument/2006/relationships/image" Target="../media/image61.png"/><Relationship Id="rId4" Type="http://schemas.openxmlformats.org/officeDocument/2006/relationships/image" Target="../media/image55.png"/><Relationship Id="rId9" Type="http://schemas.openxmlformats.org/officeDocument/2006/relationships/image" Target="../media/image60.png"/><Relationship Id="rId14" Type="http://schemas.openxmlformats.org/officeDocument/2006/relationships/image" Target="../media/image6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/>
        </p:nvSpPr>
        <p:spPr>
          <a:xfrm>
            <a:off x="128016" y="113329"/>
            <a:ext cx="3340608" cy="805307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/>
              <a:t>因数分解</a:t>
            </a:r>
            <a:endParaRPr lang="ja-JP" alt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1071155"/>
            <a:ext cx="2749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＜例１４＞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-1" y="3136505"/>
            <a:ext cx="2749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＜例題３＞</a:t>
            </a: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522" y="4060161"/>
            <a:ext cx="4000500" cy="60960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3522" y="2028495"/>
            <a:ext cx="2714625" cy="666750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78147" y="2057070"/>
            <a:ext cx="3048000" cy="609600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0597" y="4885531"/>
            <a:ext cx="4543425" cy="609600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0597" y="5643545"/>
            <a:ext cx="3419475" cy="609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17487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813" y="464820"/>
            <a:ext cx="2179728" cy="63246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3347" y="432459"/>
            <a:ext cx="4463797" cy="664821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2813" y="1436560"/>
            <a:ext cx="2181225" cy="638175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32915" y="1403222"/>
            <a:ext cx="2302330" cy="671513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75282" y="2108073"/>
            <a:ext cx="6667500" cy="619125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75282" y="2777607"/>
            <a:ext cx="4607814" cy="615842"/>
          </a:xfrm>
          <a:prstGeom prst="rect">
            <a:avLst/>
          </a:prstGeom>
        </p:spPr>
      </p:pic>
      <p:sp>
        <p:nvSpPr>
          <p:cNvPr id="19" name="テキスト ボックス 18"/>
          <p:cNvSpPr txBox="1"/>
          <p:nvPr/>
        </p:nvSpPr>
        <p:spPr>
          <a:xfrm>
            <a:off x="3484080" y="5556532"/>
            <a:ext cx="4288353" cy="584775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各項の次数はすべて３</a:t>
            </a:r>
            <a:endParaRPr kumimoji="1" lang="ja-JP" altLang="en-US" sz="32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02677" y="3632028"/>
            <a:ext cx="8324850" cy="16859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14443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68812" y="154745"/>
            <a:ext cx="20954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/>
              <a:t>&lt;</a:t>
            </a:r>
            <a:r>
              <a:rPr lang="ja-JP" altLang="en-US" sz="4000" dirty="0"/>
              <a:t>例１＞</a:t>
            </a:r>
            <a:endParaRPr kumimoji="1" lang="en-US" altLang="ja-JP" sz="40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153" y="862631"/>
            <a:ext cx="2038350" cy="62865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1503" y="877727"/>
            <a:ext cx="4937649" cy="613554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81503" y="1580042"/>
            <a:ext cx="3686175" cy="619125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3153" y="2835973"/>
            <a:ext cx="2228850" cy="619125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72003" y="2859392"/>
            <a:ext cx="6753225" cy="619125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72003" y="3723322"/>
            <a:ext cx="4848225" cy="6000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6847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4033" y="2016633"/>
            <a:ext cx="6172200" cy="66675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3558" y="1181481"/>
            <a:ext cx="6162675" cy="66675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9283" y="4099750"/>
            <a:ext cx="6076950" cy="657225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9283" y="4934902"/>
            <a:ext cx="6076950" cy="657225"/>
          </a:xfrm>
          <a:prstGeom prst="rect">
            <a:avLst/>
          </a:prstGeom>
        </p:spPr>
      </p:pic>
      <p:sp>
        <p:nvSpPr>
          <p:cNvPr id="12" name="正方形/長方形 11"/>
          <p:cNvSpPr/>
          <p:nvPr/>
        </p:nvSpPr>
        <p:spPr>
          <a:xfrm>
            <a:off x="1920240" y="768668"/>
            <a:ext cx="7397496" cy="20831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1920240" y="3795331"/>
            <a:ext cx="7397496" cy="208311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 flipH="1">
            <a:off x="2121408" y="476280"/>
            <a:ext cx="2258568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展開の公式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 flipH="1">
            <a:off x="2121408" y="3426011"/>
            <a:ext cx="3090672" cy="584775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因数分解</a:t>
            </a:r>
            <a:r>
              <a:rPr kumimoji="1" lang="ja-JP" altLang="en-US" sz="3200" dirty="0"/>
              <a:t>の公式</a:t>
            </a:r>
          </a:p>
        </p:txBody>
      </p:sp>
    </p:spTree>
    <p:extLst>
      <p:ext uri="{BB962C8B-B14F-4D97-AF65-F5344CB8AC3E}">
        <p14:creationId xmlns:p14="http://schemas.microsoft.com/office/powerpoint/2010/main" val="2019138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68812" y="154745"/>
            <a:ext cx="20954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/>
              <a:t>&lt;</a:t>
            </a:r>
            <a:r>
              <a:rPr lang="ja-JP" altLang="en-US" sz="4000" dirty="0" smtClean="0"/>
              <a:t>例３＞</a:t>
            </a:r>
            <a:endParaRPr kumimoji="1" lang="en-US" altLang="ja-JP" sz="4000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6534" y="1098806"/>
            <a:ext cx="1562100" cy="66675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486847" y="1139794"/>
            <a:ext cx="7296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(1)</a:t>
            </a:r>
            <a:endParaRPr kumimoji="1" lang="ja-JP" altLang="en-US" sz="3200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8634" y="1057819"/>
            <a:ext cx="2047875" cy="666750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5580" y="1867716"/>
            <a:ext cx="2381250" cy="66675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0190" y="1867716"/>
            <a:ext cx="4457700" cy="666750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26509" y="1086394"/>
            <a:ext cx="1952625" cy="609600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79134" y="1029244"/>
            <a:ext cx="2933700" cy="666750"/>
          </a:xfrm>
          <a:prstGeom prst="rect">
            <a:avLst/>
          </a:prstGeom>
        </p:spPr>
      </p:pic>
      <p:sp>
        <p:nvSpPr>
          <p:cNvPr id="18" name="テキスト ボックス 17"/>
          <p:cNvSpPr txBox="1"/>
          <p:nvPr/>
        </p:nvSpPr>
        <p:spPr>
          <a:xfrm>
            <a:off x="486847" y="3565132"/>
            <a:ext cx="7296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(</a:t>
            </a:r>
            <a:r>
              <a:rPr lang="en-US" altLang="ja-JP" sz="3200" dirty="0"/>
              <a:t>2</a:t>
            </a:r>
            <a:r>
              <a:rPr kumimoji="1" lang="en-US" altLang="ja-JP" sz="3200" dirty="0" smtClean="0"/>
              <a:t>)</a:t>
            </a:r>
            <a:endParaRPr kumimoji="1" lang="ja-JP" altLang="en-US" sz="3200" dirty="0"/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09355" y="3524144"/>
            <a:ext cx="2657475" cy="666750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043226" y="4334041"/>
            <a:ext cx="2381250" cy="666750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50421" y="3552719"/>
            <a:ext cx="2257425" cy="6096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907846" y="3524144"/>
            <a:ext cx="3505200" cy="666750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216534" y="3483157"/>
            <a:ext cx="1828800" cy="66675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194714" y="4334041"/>
            <a:ext cx="4457700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304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0"/>
            <a:ext cx="2749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＜例１５＞</a:t>
            </a: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159" y="925604"/>
            <a:ext cx="3314700" cy="666750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4314" y="925604"/>
            <a:ext cx="3829050" cy="666750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22819" y="925604"/>
            <a:ext cx="2733675" cy="666750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6934" y="1781497"/>
            <a:ext cx="1581150" cy="66675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30151" y="1810072"/>
            <a:ext cx="1857375" cy="666750"/>
          </a:xfrm>
          <a:prstGeom prst="rect">
            <a:avLst/>
          </a:prstGeom>
        </p:spPr>
      </p:pic>
      <p:sp>
        <p:nvSpPr>
          <p:cNvPr id="18" name="テキスト ボックス 17"/>
          <p:cNvSpPr txBox="1"/>
          <p:nvPr/>
        </p:nvSpPr>
        <p:spPr>
          <a:xfrm>
            <a:off x="0" y="2869474"/>
            <a:ext cx="2749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＜例１６＞</a:t>
            </a:r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7513" y="3665212"/>
            <a:ext cx="2381250" cy="666750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58763" y="3665212"/>
            <a:ext cx="3324225" cy="609600"/>
          </a:xfrm>
          <a:prstGeom prst="rect">
            <a:avLst/>
          </a:prstGeom>
        </p:spPr>
      </p:pic>
      <p:sp>
        <p:nvSpPr>
          <p:cNvPr id="23" name="テキスト ボックス 22"/>
          <p:cNvSpPr txBox="1"/>
          <p:nvPr/>
        </p:nvSpPr>
        <p:spPr>
          <a:xfrm>
            <a:off x="-1" y="4523558"/>
            <a:ext cx="2749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＜例題４＞</a:t>
            </a: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68261" y="5278160"/>
            <a:ext cx="3143250" cy="666750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96689" y="5306735"/>
            <a:ext cx="3876675" cy="6096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125691" y="1867222"/>
            <a:ext cx="3810000" cy="609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12018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/>
        </p:nvSpPr>
        <p:spPr>
          <a:xfrm>
            <a:off x="128016" y="113329"/>
            <a:ext cx="3340608" cy="805307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/>
              <a:t>因数分解</a:t>
            </a:r>
            <a:endParaRPr lang="ja-JP" alt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6895" y="1726474"/>
            <a:ext cx="3095625" cy="609600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42520" y="1669324"/>
            <a:ext cx="4486275" cy="66675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28795" y="1669324"/>
            <a:ext cx="3419475" cy="666750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98320" y="2960913"/>
            <a:ext cx="2439761" cy="957943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41383" y="4295500"/>
            <a:ext cx="2153634" cy="977536"/>
          </a:xfrm>
          <a:prstGeom prst="rect">
            <a:avLst/>
          </a:prstGeom>
        </p:spPr>
      </p:pic>
      <p:cxnSp>
        <p:nvCxnSpPr>
          <p:cNvPr id="17" name="直線コネクタ 16"/>
          <p:cNvCxnSpPr/>
          <p:nvPr/>
        </p:nvCxnSpPr>
        <p:spPr>
          <a:xfrm>
            <a:off x="888274" y="5421086"/>
            <a:ext cx="9405257" cy="2612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2" name="図 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41383" y="5614844"/>
            <a:ext cx="752475" cy="666750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709170" y="5671994"/>
            <a:ext cx="266700" cy="609600"/>
          </a:xfrm>
          <a:prstGeom prst="rect">
            <a:avLst/>
          </a:prstGeom>
        </p:spPr>
      </p:pic>
      <p:cxnSp>
        <p:nvCxnSpPr>
          <p:cNvPr id="26" name="直線コネクタ 25"/>
          <p:cNvCxnSpPr/>
          <p:nvPr/>
        </p:nvCxnSpPr>
        <p:spPr>
          <a:xfrm>
            <a:off x="2317620" y="3696789"/>
            <a:ext cx="1391550" cy="59871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 flipV="1">
            <a:off x="2317620" y="3788229"/>
            <a:ext cx="1391550" cy="50727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 flipV="1">
            <a:off x="4486872" y="3317966"/>
            <a:ext cx="2083745" cy="26125"/>
          </a:xfrm>
          <a:prstGeom prst="straightConnector1">
            <a:avLst/>
          </a:prstGeom>
          <a:ln w="28575">
            <a:headEnd type="none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 flipV="1">
            <a:off x="4486871" y="4660262"/>
            <a:ext cx="2083745" cy="26125"/>
          </a:xfrm>
          <a:prstGeom prst="straightConnector1">
            <a:avLst/>
          </a:prstGeom>
          <a:ln w="28575">
            <a:headEnd type="none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3" name="図 3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623945" y="4307558"/>
            <a:ext cx="704850" cy="781050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493770" y="2960913"/>
            <a:ext cx="965199" cy="744250"/>
          </a:xfrm>
          <a:prstGeom prst="rect">
            <a:avLst/>
          </a:prstGeom>
        </p:spPr>
      </p:pic>
      <p:graphicFrame>
        <p:nvGraphicFramePr>
          <p:cNvPr id="36" name="オブジェクト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8296672"/>
              </p:ext>
            </p:extLst>
          </p:nvPr>
        </p:nvGraphicFramePr>
        <p:xfrm>
          <a:off x="7453853" y="5614844"/>
          <a:ext cx="1045032" cy="805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Studyaid D.B." r:id="rId13" imgW="790560" imgH="609480" progId="Studyaid_DB.Document">
                  <p:embed/>
                </p:oleObj>
              </mc:Choice>
              <mc:Fallback>
                <p:oleObj name="Studyaid D.B." r:id="rId13" imgW="790560" imgH="609480" progId="Studyaid_DB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453853" y="5614844"/>
                        <a:ext cx="1045032" cy="8058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テキスト ボックス 36"/>
          <p:cNvSpPr txBox="1"/>
          <p:nvPr/>
        </p:nvSpPr>
        <p:spPr>
          <a:xfrm>
            <a:off x="7623945" y="3617043"/>
            <a:ext cx="5277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b="1" dirty="0">
                <a:solidFill>
                  <a:srgbClr val="FF0000"/>
                </a:solidFill>
              </a:rPr>
              <a:t>+</a:t>
            </a:r>
            <a:endParaRPr kumimoji="1" lang="ja-JP" alt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フリーフォーム: 図形 2"/>
          <p:cNvSpPr/>
          <p:nvPr/>
        </p:nvSpPr>
        <p:spPr>
          <a:xfrm>
            <a:off x="1097280" y="1444493"/>
            <a:ext cx="2258568" cy="375163"/>
          </a:xfrm>
          <a:custGeom>
            <a:avLst/>
            <a:gdLst>
              <a:gd name="connsiteX0" fmla="*/ 0 w 2258568"/>
              <a:gd name="connsiteY0" fmla="*/ 375163 h 375163"/>
              <a:gd name="connsiteX1" fmla="*/ 1097280 w 2258568"/>
              <a:gd name="connsiteY1" fmla="*/ 259 h 375163"/>
              <a:gd name="connsiteX2" fmla="*/ 2258568 w 2258568"/>
              <a:gd name="connsiteY2" fmla="*/ 311155 h 375163"/>
              <a:gd name="connsiteX3" fmla="*/ 2258568 w 2258568"/>
              <a:gd name="connsiteY3" fmla="*/ 311155 h 375163"/>
              <a:gd name="connsiteX4" fmla="*/ 2258568 w 2258568"/>
              <a:gd name="connsiteY4" fmla="*/ 311155 h 375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8568" h="375163">
                <a:moveTo>
                  <a:pt x="0" y="375163"/>
                </a:moveTo>
                <a:cubicBezTo>
                  <a:pt x="360426" y="193045"/>
                  <a:pt x="720852" y="10927"/>
                  <a:pt x="1097280" y="259"/>
                </a:cubicBezTo>
                <a:cubicBezTo>
                  <a:pt x="1473708" y="-10409"/>
                  <a:pt x="2258568" y="311155"/>
                  <a:pt x="2258568" y="311155"/>
                </a:cubicBezTo>
                <a:lnTo>
                  <a:pt x="2258568" y="311155"/>
                </a:lnTo>
                <a:lnTo>
                  <a:pt x="2258568" y="311155"/>
                </a:ln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/>
          <p:cNvSpPr/>
          <p:nvPr/>
        </p:nvSpPr>
        <p:spPr>
          <a:xfrm>
            <a:off x="1874520" y="2203704"/>
            <a:ext cx="621792" cy="301763"/>
          </a:xfrm>
          <a:custGeom>
            <a:avLst/>
            <a:gdLst>
              <a:gd name="connsiteX0" fmla="*/ 0 w 621792"/>
              <a:gd name="connsiteY0" fmla="*/ 9144 h 301763"/>
              <a:gd name="connsiteX1" fmla="*/ 283464 w 621792"/>
              <a:gd name="connsiteY1" fmla="*/ 301752 h 301763"/>
              <a:gd name="connsiteX2" fmla="*/ 621792 w 621792"/>
              <a:gd name="connsiteY2" fmla="*/ 0 h 301763"/>
              <a:gd name="connsiteX3" fmla="*/ 621792 w 621792"/>
              <a:gd name="connsiteY3" fmla="*/ 0 h 30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1792" h="301763">
                <a:moveTo>
                  <a:pt x="0" y="9144"/>
                </a:moveTo>
                <a:cubicBezTo>
                  <a:pt x="89916" y="156210"/>
                  <a:pt x="179832" y="303276"/>
                  <a:pt x="283464" y="301752"/>
                </a:cubicBezTo>
                <a:cubicBezTo>
                  <a:pt x="387096" y="300228"/>
                  <a:pt x="621792" y="0"/>
                  <a:pt x="621792" y="0"/>
                </a:cubicBezTo>
                <a:lnTo>
                  <a:pt x="621792" y="0"/>
                </a:ln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5774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7872" y="11818"/>
            <a:ext cx="15824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/>
              <a:t>&lt;</a:t>
            </a:r>
            <a:r>
              <a:rPr lang="ja-JP" altLang="en-US" sz="4000" dirty="0"/>
              <a:t>例＞</a:t>
            </a:r>
            <a:endParaRPr kumimoji="1" lang="en-US" altLang="ja-JP" sz="40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1021" y="350688"/>
            <a:ext cx="2628900" cy="666750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7007124" y="1460955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/>
              <a:t>2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472069" y="1460956"/>
            <a:ext cx="5293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 </a:t>
            </a:r>
            <a:r>
              <a:rPr lang="en-US" altLang="ja-JP" sz="3200" dirty="0" smtClean="0"/>
              <a:t>5</a:t>
            </a:r>
            <a:endParaRPr lang="en-US" altLang="ja-JP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997357" y="2431626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/>
              <a:t>3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239982" y="1470703"/>
            <a:ext cx="7569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 </a:t>
            </a:r>
            <a:r>
              <a:rPr kumimoji="1" lang="en-US" altLang="ja-JP" sz="3200" dirty="0" smtClean="0"/>
              <a:t>15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997357" y="326162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6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484245" y="3240753"/>
            <a:ext cx="3854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1</a:t>
            </a:r>
            <a:endParaRPr kumimoji="1" lang="ja-JP" altLang="en-US" sz="3200" dirty="0"/>
          </a:p>
        </p:txBody>
      </p:sp>
      <p:cxnSp>
        <p:nvCxnSpPr>
          <p:cNvPr id="15" name="直線コネクタ 14"/>
          <p:cNvCxnSpPr/>
          <p:nvPr/>
        </p:nvCxnSpPr>
        <p:spPr>
          <a:xfrm>
            <a:off x="6241416" y="3171145"/>
            <a:ext cx="51909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9" name="グループ化 68"/>
          <p:cNvGrpSpPr/>
          <p:nvPr/>
        </p:nvGrpSpPr>
        <p:grpSpPr>
          <a:xfrm>
            <a:off x="7409649" y="1961323"/>
            <a:ext cx="1062420" cy="678283"/>
            <a:chOff x="1449587" y="1611715"/>
            <a:chExt cx="1062420" cy="678283"/>
          </a:xfrm>
        </p:grpSpPr>
        <p:cxnSp>
          <p:nvCxnSpPr>
            <p:cNvPr id="17" name="直線コネクタ 16"/>
            <p:cNvCxnSpPr/>
            <p:nvPr/>
          </p:nvCxnSpPr>
          <p:spPr>
            <a:xfrm>
              <a:off x="1449587" y="1611715"/>
              <a:ext cx="1062420" cy="67828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1449587" y="1611715"/>
              <a:ext cx="1062420" cy="67828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1" name="直線矢印コネクタ 20"/>
          <p:cNvCxnSpPr/>
          <p:nvPr/>
        </p:nvCxnSpPr>
        <p:spPr>
          <a:xfrm>
            <a:off x="9092150" y="1737757"/>
            <a:ext cx="104094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>
            <a:off x="9092150" y="2709215"/>
            <a:ext cx="104094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8620072" y="2399814"/>
            <a:ext cx="3562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8</a:t>
            </a:r>
            <a:endParaRPr kumimoji="1" lang="ja-JP" altLang="en-US" sz="32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8358255" y="3259275"/>
            <a:ext cx="8178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-40</a:t>
            </a:r>
            <a:endParaRPr kumimoji="1" lang="ja-JP" altLang="en-US" sz="32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0357001" y="2416827"/>
            <a:ext cx="639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/>
              <a:t>16</a:t>
            </a:r>
            <a:endParaRPr kumimoji="1" lang="ja-JP" altLang="en-US" sz="3200" dirty="0"/>
          </a:p>
        </p:txBody>
      </p:sp>
      <p:sp>
        <p:nvSpPr>
          <p:cNvPr id="60" name="楕円 59"/>
          <p:cNvSpPr/>
          <p:nvPr/>
        </p:nvSpPr>
        <p:spPr>
          <a:xfrm>
            <a:off x="645254" y="3171145"/>
            <a:ext cx="4557932" cy="68997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楕円 60"/>
          <p:cNvSpPr/>
          <p:nvPr/>
        </p:nvSpPr>
        <p:spPr>
          <a:xfrm>
            <a:off x="990133" y="1343775"/>
            <a:ext cx="539205" cy="1719311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楕円 61"/>
          <p:cNvSpPr/>
          <p:nvPr/>
        </p:nvSpPr>
        <p:spPr>
          <a:xfrm>
            <a:off x="2570278" y="1375359"/>
            <a:ext cx="539205" cy="1719311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5" name="図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96643" y="4781971"/>
            <a:ext cx="3819359" cy="712650"/>
          </a:xfrm>
          <a:prstGeom prst="rect">
            <a:avLst/>
          </a:prstGeom>
        </p:spPr>
      </p:pic>
      <p:sp>
        <p:nvSpPr>
          <p:cNvPr id="2" name="楕円 1"/>
          <p:cNvSpPr/>
          <p:nvPr/>
        </p:nvSpPr>
        <p:spPr>
          <a:xfrm>
            <a:off x="899751" y="1375359"/>
            <a:ext cx="2255992" cy="61594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楕円 63"/>
          <p:cNvSpPr/>
          <p:nvPr/>
        </p:nvSpPr>
        <p:spPr>
          <a:xfrm>
            <a:off x="934940" y="2327444"/>
            <a:ext cx="2255992" cy="61594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931800" y="384892"/>
            <a:ext cx="7296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(2)</a:t>
            </a:r>
            <a:endParaRPr kumimoji="1" lang="ja-JP" altLang="en-US" sz="32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95943" y="677279"/>
            <a:ext cx="7296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(1)</a:t>
            </a:r>
            <a:endParaRPr kumimoji="1" lang="ja-JP" altLang="en-US" sz="3200" dirty="0"/>
          </a:p>
        </p:txBody>
      </p:sp>
      <p:pic>
        <p:nvPicPr>
          <p:cNvPr id="27" name="図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3701" y="609369"/>
            <a:ext cx="2867025" cy="666750"/>
          </a:xfrm>
          <a:prstGeom prst="rect">
            <a:avLst/>
          </a:prstGeom>
        </p:spPr>
      </p:pic>
      <p:sp>
        <p:nvSpPr>
          <p:cNvPr id="74" name="テキスト ボックス 73"/>
          <p:cNvSpPr txBox="1"/>
          <p:nvPr/>
        </p:nvSpPr>
        <p:spPr>
          <a:xfrm>
            <a:off x="1053590" y="1419747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/>
              <a:t>3</a:t>
            </a: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2627457" y="1419747"/>
            <a:ext cx="6496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/>
              <a:t>4</a:t>
            </a: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1053590" y="2390417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1</a:t>
            </a:r>
            <a:endParaRPr kumimoji="1" lang="ja-JP" altLang="en-US" sz="3200" dirty="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4408995" y="1460955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4</a:t>
            </a:r>
            <a:endParaRPr kumimoji="1" lang="ja-JP" altLang="en-US" sz="3200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1053590" y="3220411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3</a:t>
            </a:r>
            <a:endParaRPr kumimoji="1" lang="ja-JP" altLang="en-US" sz="3200" dirty="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4314108" y="3232126"/>
            <a:ext cx="7315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14</a:t>
            </a:r>
            <a:endParaRPr kumimoji="1" lang="ja-JP" altLang="en-US" sz="3200" dirty="0"/>
          </a:p>
        </p:txBody>
      </p:sp>
      <p:cxnSp>
        <p:nvCxnSpPr>
          <p:cNvPr id="80" name="直線コネクタ 79"/>
          <p:cNvCxnSpPr/>
          <p:nvPr/>
        </p:nvCxnSpPr>
        <p:spPr>
          <a:xfrm>
            <a:off x="200667" y="3187911"/>
            <a:ext cx="51909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1" name="グループ化 80"/>
          <p:cNvGrpSpPr/>
          <p:nvPr/>
        </p:nvGrpSpPr>
        <p:grpSpPr>
          <a:xfrm>
            <a:off x="1465882" y="1920114"/>
            <a:ext cx="1062420" cy="678283"/>
            <a:chOff x="7290476" y="1611715"/>
            <a:chExt cx="1062420" cy="678283"/>
          </a:xfrm>
        </p:grpSpPr>
        <p:cxnSp>
          <p:nvCxnSpPr>
            <p:cNvPr id="82" name="直線コネクタ 81"/>
            <p:cNvCxnSpPr/>
            <p:nvPr/>
          </p:nvCxnSpPr>
          <p:spPr>
            <a:xfrm>
              <a:off x="7290476" y="1611715"/>
              <a:ext cx="1062420" cy="67828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コネクタ 82"/>
            <p:cNvCxnSpPr/>
            <p:nvPr/>
          </p:nvCxnSpPr>
          <p:spPr>
            <a:xfrm flipV="1">
              <a:off x="7290476" y="1611715"/>
              <a:ext cx="1062420" cy="67828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4" name="グループ化 83"/>
          <p:cNvGrpSpPr/>
          <p:nvPr/>
        </p:nvGrpSpPr>
        <p:grpSpPr>
          <a:xfrm>
            <a:off x="3035398" y="1723006"/>
            <a:ext cx="1171802" cy="954420"/>
            <a:chOff x="8859992" y="1414607"/>
            <a:chExt cx="1171802" cy="954420"/>
          </a:xfrm>
        </p:grpSpPr>
        <p:cxnSp>
          <p:nvCxnSpPr>
            <p:cNvPr id="85" name="直線矢印コネクタ 84"/>
            <p:cNvCxnSpPr/>
            <p:nvPr/>
          </p:nvCxnSpPr>
          <p:spPr>
            <a:xfrm>
              <a:off x="8859992" y="1414607"/>
              <a:ext cx="1171802" cy="1132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矢印コネクタ 85"/>
            <p:cNvCxnSpPr/>
            <p:nvPr/>
          </p:nvCxnSpPr>
          <p:spPr>
            <a:xfrm>
              <a:off x="8943122" y="2369027"/>
              <a:ext cx="10409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テキスト ボックス 86"/>
          <p:cNvSpPr txBox="1"/>
          <p:nvPr/>
        </p:nvSpPr>
        <p:spPr>
          <a:xfrm>
            <a:off x="2648424" y="2353486"/>
            <a:ext cx="590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/>
              <a:t>2</a:t>
            </a:r>
            <a:endParaRPr kumimoji="1" lang="ja-JP" altLang="en-US" sz="3200" dirty="0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2655322" y="3235132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8</a:t>
            </a:r>
            <a:endParaRPr kumimoji="1" lang="ja-JP" altLang="en-US" sz="3200" dirty="0"/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4420725" y="2399814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6</a:t>
            </a:r>
            <a:endParaRPr kumimoji="1" lang="ja-JP" altLang="en-US" sz="32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408995" y="1459918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2</a:t>
            </a:r>
            <a:endParaRPr kumimoji="1" lang="ja-JP" altLang="en-US" sz="32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299687" y="2385038"/>
            <a:ext cx="639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12</a:t>
            </a:r>
            <a:endParaRPr kumimoji="1" lang="ja-JP" altLang="en-US" sz="3200" dirty="0"/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10133090" y="1380392"/>
            <a:ext cx="4074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b="1" dirty="0" smtClean="0">
                <a:solidFill>
                  <a:srgbClr val="FF0000"/>
                </a:solidFill>
              </a:rPr>
              <a:t>-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8371987" y="1380392"/>
            <a:ext cx="4074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b="1" dirty="0" smtClean="0">
                <a:solidFill>
                  <a:srgbClr val="FF0000"/>
                </a:solidFill>
              </a:rPr>
              <a:t>-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  <p:pic>
        <p:nvPicPr>
          <p:cNvPr id="99" name="図 9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7124" y="4650042"/>
            <a:ext cx="3872482" cy="78182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47649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4 -0.37083 L 4.79167E-6 1.48148E-6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18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033 -0.37291 L 4.58333E-6 -1.85185E-6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23" y="18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987 -0.43495 L -4.79167E-6 3.7037E-7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13" y="21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3.7037E-7 L -0.00026 -0.1331 " pathEditMode="relative" rAng="0" ptsTypes="AA">
                                      <p:cBhvr>
                                        <p:cTn id="65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6667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2.96296E-6 L -0.00065 0.13634 " pathEditMode="relative" rAng="0" ptsTypes="AA">
                                      <p:cBhvr>
                                        <p:cTn id="6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037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3" grpId="0"/>
      <p:bldP spid="23" grpId="0"/>
      <p:bldP spid="24" grpId="0"/>
      <p:bldP spid="25" grpId="0"/>
      <p:bldP spid="60" grpId="0" animBg="1"/>
      <p:bldP spid="61" grpId="0" animBg="1"/>
      <p:bldP spid="61" grpId="1" animBg="1"/>
      <p:bldP spid="62" grpId="0" animBg="1"/>
      <p:bldP spid="62" grpId="1" animBg="1"/>
      <p:bldP spid="2" grpId="0" animBg="1"/>
      <p:bldP spid="64" grpId="0" animBg="1"/>
      <p:bldP spid="74" grpId="0"/>
      <p:bldP spid="75" grpId="0"/>
      <p:bldP spid="75" grpId="1"/>
      <p:bldP spid="76" grpId="0"/>
      <p:bldP spid="77" grpId="0"/>
      <p:bldP spid="77" grpId="1"/>
      <p:bldP spid="78" grpId="0"/>
      <p:bldP spid="78" grpId="1"/>
      <p:bldP spid="79" grpId="0"/>
      <p:bldP spid="79" grpId="1"/>
      <p:bldP spid="87" grpId="0"/>
      <p:bldP spid="87" grpId="1"/>
      <p:bldP spid="88" grpId="0"/>
      <p:bldP spid="88" grpId="1"/>
      <p:bldP spid="89" grpId="0"/>
      <p:bldP spid="89" grpId="1"/>
      <p:bldP spid="43" grpId="0"/>
      <p:bldP spid="44" grpId="0"/>
      <p:bldP spid="96" grpId="0"/>
      <p:bldP spid="9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175486" y="2385966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2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49353" y="2385966"/>
            <a:ext cx="6496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/>
              <a:t>3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75486" y="3356636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1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64659" y="2408166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3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75486" y="418663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/>
              <a:t>2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405041" y="4201351"/>
            <a:ext cx="7315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-5</a:t>
            </a:r>
            <a:endParaRPr kumimoji="1" lang="ja-JP" altLang="en-US" sz="3200" dirty="0"/>
          </a:p>
        </p:txBody>
      </p:sp>
      <p:cxnSp>
        <p:nvCxnSpPr>
          <p:cNvPr id="10" name="直線コネクタ 9"/>
          <p:cNvCxnSpPr/>
          <p:nvPr/>
        </p:nvCxnSpPr>
        <p:spPr>
          <a:xfrm>
            <a:off x="322563" y="4154130"/>
            <a:ext cx="51909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1" name="グループ化 10"/>
          <p:cNvGrpSpPr/>
          <p:nvPr/>
        </p:nvGrpSpPr>
        <p:grpSpPr>
          <a:xfrm>
            <a:off x="1587778" y="2886333"/>
            <a:ext cx="1062420" cy="678283"/>
            <a:chOff x="7290476" y="1611715"/>
            <a:chExt cx="1062420" cy="678283"/>
          </a:xfrm>
        </p:grpSpPr>
        <p:cxnSp>
          <p:nvCxnSpPr>
            <p:cNvPr id="12" name="直線コネクタ 11"/>
            <p:cNvCxnSpPr/>
            <p:nvPr/>
          </p:nvCxnSpPr>
          <p:spPr>
            <a:xfrm>
              <a:off x="7290476" y="1611715"/>
              <a:ext cx="1062420" cy="67828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/>
            <p:nvPr/>
          </p:nvCxnSpPr>
          <p:spPr>
            <a:xfrm flipV="1">
              <a:off x="7290476" y="1611715"/>
              <a:ext cx="1062420" cy="67828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グループ化 13"/>
          <p:cNvGrpSpPr/>
          <p:nvPr/>
        </p:nvGrpSpPr>
        <p:grpSpPr>
          <a:xfrm>
            <a:off x="3157294" y="2689225"/>
            <a:ext cx="1171802" cy="954420"/>
            <a:chOff x="8859992" y="1414607"/>
            <a:chExt cx="1171802" cy="954420"/>
          </a:xfrm>
        </p:grpSpPr>
        <p:cxnSp>
          <p:nvCxnSpPr>
            <p:cNvPr id="15" name="直線矢印コネクタ 14"/>
            <p:cNvCxnSpPr/>
            <p:nvPr/>
          </p:nvCxnSpPr>
          <p:spPr>
            <a:xfrm>
              <a:off x="8859992" y="1414607"/>
              <a:ext cx="1171802" cy="1132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矢印コネクタ 15"/>
            <p:cNvCxnSpPr/>
            <p:nvPr/>
          </p:nvCxnSpPr>
          <p:spPr>
            <a:xfrm>
              <a:off x="8943122" y="2369027"/>
              <a:ext cx="10409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テキスト ボックス 16"/>
          <p:cNvSpPr txBox="1"/>
          <p:nvPr/>
        </p:nvSpPr>
        <p:spPr>
          <a:xfrm>
            <a:off x="2770320" y="3319705"/>
            <a:ext cx="590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/>
              <a:t>1</a:t>
            </a:r>
            <a:endParaRPr kumimoji="1" lang="ja-JP" altLang="en-US" sz="32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777218" y="4201351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3</a:t>
            </a:r>
            <a:endParaRPr kumimoji="1" lang="ja-JP" altLang="en-US" sz="32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567108" y="3339928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/>
              <a:t>2</a:t>
            </a:r>
            <a:endParaRPr kumimoji="1" lang="ja-JP" altLang="en-US" sz="32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68812" y="154745"/>
            <a:ext cx="26084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/>
              <a:t>&lt;</a:t>
            </a:r>
            <a:r>
              <a:rPr lang="ja-JP" altLang="en-US" sz="4000" dirty="0"/>
              <a:t>例題５＞</a:t>
            </a:r>
            <a:endParaRPr kumimoji="1" lang="en-US" altLang="ja-JP" sz="4000" dirty="0"/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635" y="1252362"/>
            <a:ext cx="3667125" cy="666750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2207" y="1256954"/>
            <a:ext cx="4486275" cy="666750"/>
          </a:xfrm>
          <a:prstGeom prst="rect">
            <a:avLst/>
          </a:prstGeom>
        </p:spPr>
      </p:pic>
      <p:sp>
        <p:nvSpPr>
          <p:cNvPr id="26" name="テキスト ボックス 25"/>
          <p:cNvSpPr txBox="1"/>
          <p:nvPr/>
        </p:nvSpPr>
        <p:spPr>
          <a:xfrm>
            <a:off x="7163932" y="2374637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2</a:t>
            </a:r>
            <a:endParaRPr kumimoji="1" lang="ja-JP" altLang="en-US" sz="32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802895" y="2396219"/>
            <a:ext cx="6496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/>
              <a:t>5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163932" y="3345307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2</a:t>
            </a:r>
            <a:endParaRPr kumimoji="1" lang="ja-JP" altLang="en-US" sz="32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0588007" y="2407548"/>
            <a:ext cx="639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10</a:t>
            </a:r>
            <a:endParaRPr kumimoji="1" lang="ja-JP" altLang="en-US" sz="32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163932" y="4175301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4</a:t>
            </a:r>
            <a:endParaRPr kumimoji="1" lang="ja-JP" altLang="en-US" sz="32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0542203" y="4186922"/>
            <a:ext cx="7315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-8</a:t>
            </a:r>
            <a:endParaRPr kumimoji="1" lang="ja-JP" altLang="en-US" sz="3200" dirty="0"/>
          </a:p>
        </p:txBody>
      </p:sp>
      <p:cxnSp>
        <p:nvCxnSpPr>
          <p:cNvPr id="32" name="直線コネクタ 31"/>
          <p:cNvCxnSpPr/>
          <p:nvPr/>
        </p:nvCxnSpPr>
        <p:spPr>
          <a:xfrm>
            <a:off x="6311009" y="4142801"/>
            <a:ext cx="51909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3" name="グループ化 32"/>
          <p:cNvGrpSpPr/>
          <p:nvPr/>
        </p:nvGrpSpPr>
        <p:grpSpPr>
          <a:xfrm>
            <a:off x="7576224" y="2875004"/>
            <a:ext cx="1062420" cy="678283"/>
            <a:chOff x="7290476" y="1611715"/>
            <a:chExt cx="1062420" cy="678283"/>
          </a:xfrm>
        </p:grpSpPr>
        <p:cxnSp>
          <p:nvCxnSpPr>
            <p:cNvPr id="34" name="直線コネクタ 33"/>
            <p:cNvCxnSpPr/>
            <p:nvPr/>
          </p:nvCxnSpPr>
          <p:spPr>
            <a:xfrm>
              <a:off x="7290476" y="1611715"/>
              <a:ext cx="1062420" cy="67828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 flipV="1">
              <a:off x="7290476" y="1611715"/>
              <a:ext cx="1062420" cy="67828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6" name="グループ化 35"/>
          <p:cNvGrpSpPr/>
          <p:nvPr/>
        </p:nvGrpSpPr>
        <p:grpSpPr>
          <a:xfrm>
            <a:off x="9145740" y="2677896"/>
            <a:ext cx="1171802" cy="954420"/>
            <a:chOff x="8859992" y="1414607"/>
            <a:chExt cx="1171802" cy="954420"/>
          </a:xfrm>
        </p:grpSpPr>
        <p:cxnSp>
          <p:nvCxnSpPr>
            <p:cNvPr id="37" name="直線矢印コネクタ 36"/>
            <p:cNvCxnSpPr/>
            <p:nvPr/>
          </p:nvCxnSpPr>
          <p:spPr>
            <a:xfrm>
              <a:off x="8859992" y="1414607"/>
              <a:ext cx="1171802" cy="1132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矢印コネクタ 37"/>
            <p:cNvCxnSpPr/>
            <p:nvPr/>
          </p:nvCxnSpPr>
          <p:spPr>
            <a:xfrm>
              <a:off x="8943122" y="2369027"/>
              <a:ext cx="10409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テキスト ボックス 38"/>
          <p:cNvSpPr txBox="1"/>
          <p:nvPr/>
        </p:nvSpPr>
        <p:spPr>
          <a:xfrm>
            <a:off x="8802895" y="3345307"/>
            <a:ext cx="590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/>
              <a:t>1</a:t>
            </a:r>
            <a:endParaRPr kumimoji="1" lang="ja-JP" altLang="en-US" sz="32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8765664" y="4190022"/>
            <a:ext cx="5902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-5</a:t>
            </a:r>
            <a:endParaRPr kumimoji="1" lang="ja-JP" altLang="en-US" sz="32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0619792" y="3319705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/>
              <a:t>2</a:t>
            </a:r>
            <a:endParaRPr kumimoji="1" lang="ja-JP" altLang="en-US" sz="3200" dirty="0"/>
          </a:p>
        </p:txBody>
      </p:sp>
      <p:pic>
        <p:nvPicPr>
          <p:cNvPr id="43" name="図 4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8588" y="5190033"/>
            <a:ext cx="3019425" cy="609600"/>
          </a:xfrm>
          <a:prstGeom prst="rect">
            <a:avLst/>
          </a:prstGeom>
        </p:spPr>
      </p:pic>
      <p:pic>
        <p:nvPicPr>
          <p:cNvPr id="47" name="図 4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83495" y="5188273"/>
            <a:ext cx="3629025" cy="609600"/>
          </a:xfrm>
          <a:prstGeom prst="rect">
            <a:avLst/>
          </a:prstGeom>
        </p:spPr>
      </p:pic>
      <p:grpSp>
        <p:nvGrpSpPr>
          <p:cNvPr id="3" name="グループ化 2"/>
          <p:cNvGrpSpPr/>
          <p:nvPr/>
        </p:nvGrpSpPr>
        <p:grpSpPr>
          <a:xfrm>
            <a:off x="2571359" y="2358135"/>
            <a:ext cx="367576" cy="1523392"/>
            <a:chOff x="2571359" y="2358135"/>
            <a:chExt cx="367576" cy="1523392"/>
          </a:xfrm>
        </p:grpSpPr>
        <p:sp>
          <p:nvSpPr>
            <p:cNvPr id="2" name="テキスト ボックス 1"/>
            <p:cNvSpPr txBox="1"/>
            <p:nvPr/>
          </p:nvSpPr>
          <p:spPr>
            <a:xfrm>
              <a:off x="2571359" y="2358135"/>
              <a:ext cx="36260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b="1" dirty="0">
                  <a:solidFill>
                    <a:srgbClr val="FF0000"/>
                  </a:solidFill>
                </a:rPr>
                <a:t>-</a:t>
              </a:r>
              <a:endParaRPr kumimoji="1" lang="ja-JP" altLang="en-US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2576335" y="3296752"/>
              <a:ext cx="36260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b="1" dirty="0">
                  <a:solidFill>
                    <a:srgbClr val="FF0000"/>
                  </a:solidFill>
                </a:rPr>
                <a:t>-</a:t>
              </a:r>
              <a:endParaRPr kumimoji="1" lang="ja-JP" altLang="en-US" sz="32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4386574" y="2364312"/>
            <a:ext cx="367090" cy="1541263"/>
            <a:chOff x="4386574" y="2364312"/>
            <a:chExt cx="367090" cy="1541263"/>
          </a:xfrm>
        </p:grpSpPr>
        <p:sp>
          <p:nvSpPr>
            <p:cNvPr id="44" name="テキスト ボックス 43"/>
            <p:cNvSpPr txBox="1"/>
            <p:nvPr/>
          </p:nvSpPr>
          <p:spPr>
            <a:xfrm>
              <a:off x="4391064" y="2364312"/>
              <a:ext cx="36260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b="1" dirty="0">
                  <a:solidFill>
                    <a:srgbClr val="FF0000"/>
                  </a:solidFill>
                </a:rPr>
                <a:t>-</a:t>
              </a:r>
              <a:endParaRPr kumimoji="1" lang="ja-JP" altLang="en-US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4386574" y="3320800"/>
              <a:ext cx="36260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b="1" dirty="0">
                  <a:solidFill>
                    <a:srgbClr val="FF0000"/>
                  </a:solidFill>
                </a:rPr>
                <a:t>-</a:t>
              </a:r>
              <a:endParaRPr kumimoji="1" lang="ja-JP" altLang="en-US" sz="32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46" name="テキスト ボックス 45"/>
          <p:cNvSpPr txBox="1"/>
          <p:nvPr/>
        </p:nvSpPr>
        <p:spPr>
          <a:xfrm>
            <a:off x="8611718" y="2368518"/>
            <a:ext cx="3626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dirty="0">
                <a:solidFill>
                  <a:srgbClr val="FF0000"/>
                </a:solidFill>
              </a:rPr>
              <a:t>-</a:t>
            </a:r>
            <a:endParaRPr kumimoji="1" lang="ja-JP" altLang="en-US" sz="3200" b="1" dirty="0">
              <a:solidFill>
                <a:srgbClr val="FF0000"/>
              </a:solidFill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0403274" y="2360328"/>
            <a:ext cx="3626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dirty="0">
                <a:solidFill>
                  <a:srgbClr val="FF0000"/>
                </a:solidFill>
              </a:rPr>
              <a:t>-</a:t>
            </a:r>
            <a:endParaRPr kumimoji="1" lang="ja-JP" altLang="en-US" sz="32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575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7" grpId="0"/>
      <p:bldP spid="18" grpId="0"/>
      <p:bldP spid="19" grpId="0"/>
      <p:bldP spid="26" grpId="0"/>
      <p:bldP spid="27" grpId="0"/>
      <p:bldP spid="28" grpId="0"/>
      <p:bldP spid="29" grpId="0"/>
      <p:bldP spid="30" grpId="0"/>
      <p:bldP spid="31" grpId="0"/>
      <p:bldP spid="39" grpId="0"/>
      <p:bldP spid="40" grpId="0"/>
      <p:bldP spid="41" grpId="0"/>
      <p:bldP spid="46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68812" y="154745"/>
            <a:ext cx="36343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/>
              <a:t>&lt;</a:t>
            </a:r>
            <a:r>
              <a:rPr kumimoji="1" lang="ja-JP" altLang="en-US" sz="4000" dirty="0"/>
              <a:t>応用</a:t>
            </a:r>
            <a:r>
              <a:rPr lang="ja-JP" altLang="en-US" sz="4000" dirty="0"/>
              <a:t>例題１＞</a:t>
            </a:r>
            <a:endParaRPr kumimoji="1" lang="en-US" altLang="ja-JP" sz="4000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399" y="967000"/>
            <a:ext cx="4848225" cy="66675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9058" y="1081682"/>
            <a:ext cx="2429100" cy="552068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9945" y="1812550"/>
            <a:ext cx="3073336" cy="516256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990964" y="1074691"/>
            <a:ext cx="1123062" cy="48006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3365383" y="1074691"/>
            <a:ext cx="1124125" cy="48705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8228" y="2702239"/>
            <a:ext cx="36343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/>
              <a:t>&lt;</a:t>
            </a:r>
            <a:r>
              <a:rPr kumimoji="1" lang="ja-JP" altLang="en-US" sz="4000" dirty="0"/>
              <a:t>応用</a:t>
            </a:r>
            <a:r>
              <a:rPr lang="ja-JP" altLang="en-US" sz="4000" dirty="0"/>
              <a:t>例題２＞</a:t>
            </a:r>
            <a:endParaRPr kumimoji="1" lang="en-US" altLang="ja-JP" sz="40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6848" y="1719206"/>
            <a:ext cx="4972050" cy="609600"/>
          </a:xfrm>
          <a:prstGeom prst="rect">
            <a:avLst/>
          </a:prstGeom>
        </p:spPr>
      </p:pic>
      <p:cxnSp>
        <p:nvCxnSpPr>
          <p:cNvPr id="14" name="直線コネクタ 13"/>
          <p:cNvCxnSpPr/>
          <p:nvPr/>
        </p:nvCxnSpPr>
        <p:spPr>
          <a:xfrm>
            <a:off x="6400800" y="226503"/>
            <a:ext cx="0" cy="6367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図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9992" y="3410125"/>
            <a:ext cx="2590800" cy="666750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8812" y="4118011"/>
            <a:ext cx="3629025" cy="733425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59945" y="3410125"/>
            <a:ext cx="1798662" cy="644172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963292" y="4202462"/>
            <a:ext cx="2266641" cy="564522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464598" y="4915149"/>
            <a:ext cx="3168683" cy="532272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68812" y="5699744"/>
            <a:ext cx="4914900" cy="666750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68812" y="4951800"/>
            <a:ext cx="3752850" cy="666750"/>
          </a:xfrm>
          <a:prstGeom prst="rect">
            <a:avLst/>
          </a:prstGeom>
        </p:spPr>
      </p:pic>
      <p:sp>
        <p:nvSpPr>
          <p:cNvPr id="30" name="正方形/長方形 29"/>
          <p:cNvSpPr/>
          <p:nvPr/>
        </p:nvSpPr>
        <p:spPr>
          <a:xfrm>
            <a:off x="822399" y="4951800"/>
            <a:ext cx="1350350" cy="5597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8457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68812" y="154745"/>
            <a:ext cx="36343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/>
              <a:t>&lt;</a:t>
            </a:r>
            <a:r>
              <a:rPr kumimoji="1" lang="ja-JP" altLang="en-US" sz="4000" dirty="0"/>
              <a:t>応用</a:t>
            </a:r>
            <a:r>
              <a:rPr lang="ja-JP" altLang="en-US" sz="4000" dirty="0"/>
              <a:t>例題３＞</a:t>
            </a:r>
            <a:endParaRPr kumimoji="1" lang="en-US" altLang="ja-JP" sz="4000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6400800" y="226503"/>
            <a:ext cx="0" cy="6367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6931228" y="565493"/>
            <a:ext cx="4134465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800" dirty="0"/>
              <a:t>２文字以上ある場合，</a:t>
            </a:r>
            <a:endParaRPr kumimoji="1" lang="en-US" altLang="ja-JP" sz="2800" dirty="0"/>
          </a:p>
          <a:p>
            <a:r>
              <a:rPr kumimoji="1" lang="ja-JP" altLang="en-US" sz="2800" dirty="0"/>
              <a:t>最低次の文字に着目して</a:t>
            </a:r>
            <a:endParaRPr kumimoji="1" lang="en-US" altLang="ja-JP" sz="2800" dirty="0"/>
          </a:p>
          <a:p>
            <a:r>
              <a:rPr kumimoji="1" lang="ja-JP" altLang="en-US" sz="2800" dirty="0" err="1"/>
              <a:t>降べきの</a:t>
            </a:r>
            <a:r>
              <a:rPr kumimoji="1" lang="ja-JP" altLang="en-US" sz="2800" dirty="0"/>
              <a:t>順に整理する。</a:t>
            </a: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494" y="994314"/>
            <a:ext cx="4305300" cy="66675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812" y="1950488"/>
            <a:ext cx="4876800" cy="666750"/>
          </a:xfrm>
          <a:prstGeom prst="rect">
            <a:avLst/>
          </a:prstGeom>
        </p:spPr>
      </p:pic>
      <p:cxnSp>
        <p:nvCxnSpPr>
          <p:cNvPr id="14" name="直線コネクタ 13"/>
          <p:cNvCxnSpPr/>
          <p:nvPr/>
        </p:nvCxnSpPr>
        <p:spPr>
          <a:xfrm>
            <a:off x="704494" y="2529555"/>
            <a:ext cx="134649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2857144" y="2529555"/>
            <a:ext cx="218846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6931227" y="2110858"/>
            <a:ext cx="485261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800" dirty="0"/>
              <a:t>係数や定数項を因数分解する</a:t>
            </a: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8812" y="2906662"/>
            <a:ext cx="5524500" cy="609600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704494" y="2906662"/>
            <a:ext cx="1397771" cy="52874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2882782" y="2906662"/>
            <a:ext cx="1397771" cy="52874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931227" y="2878332"/>
            <a:ext cx="3775393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800" dirty="0"/>
              <a:t>共通因数をくくり出す</a:t>
            </a: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8812" y="3805686"/>
            <a:ext cx="4152900" cy="609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22855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7" grpId="0" animBg="1"/>
      <p:bldP spid="20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68812" y="154745"/>
            <a:ext cx="36343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/>
              <a:t>&lt;</a:t>
            </a:r>
            <a:r>
              <a:rPr kumimoji="1" lang="ja-JP" altLang="en-US" sz="4000" dirty="0"/>
              <a:t>応用</a:t>
            </a:r>
            <a:r>
              <a:rPr lang="ja-JP" altLang="en-US" sz="4000" dirty="0"/>
              <a:t>例題４＞</a:t>
            </a:r>
            <a:endParaRPr kumimoji="1" lang="en-US" altLang="ja-JP" sz="4000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6986016" y="154745"/>
            <a:ext cx="0" cy="6367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190" y="992505"/>
            <a:ext cx="5829300" cy="666750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7384542" y="726531"/>
            <a:ext cx="3775393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800" dirty="0"/>
              <a:t>次数が同じときは</a:t>
            </a:r>
            <a:endParaRPr kumimoji="1" lang="en-US" altLang="ja-JP" sz="2800" dirty="0"/>
          </a:p>
          <a:p>
            <a:r>
              <a:rPr kumimoji="1" lang="ja-JP" altLang="en-US" sz="2800" dirty="0"/>
              <a:t>好きな文字で整理する</a:t>
            </a: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176" y="1836270"/>
            <a:ext cx="6318314" cy="651479"/>
          </a:xfrm>
          <a:prstGeom prst="rect">
            <a:avLst/>
          </a:prstGeom>
        </p:spPr>
      </p:pic>
      <p:cxnSp>
        <p:nvCxnSpPr>
          <p:cNvPr id="15" name="直線コネクタ 14"/>
          <p:cNvCxnSpPr>
            <a:cxnSpLocks/>
          </p:cNvCxnSpPr>
          <p:nvPr/>
        </p:nvCxnSpPr>
        <p:spPr>
          <a:xfrm>
            <a:off x="4104892" y="2436345"/>
            <a:ext cx="248259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7384542" y="1913125"/>
            <a:ext cx="3057247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800" dirty="0"/>
              <a:t>定数項を因数分解</a:t>
            </a:r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9176" y="2760470"/>
            <a:ext cx="6318314" cy="636377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9176" y="3669568"/>
            <a:ext cx="4760024" cy="589226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96852" y="2835770"/>
            <a:ext cx="5029200" cy="4857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675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68812" y="154745"/>
            <a:ext cx="36343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/>
              <a:t>&lt;</a:t>
            </a:r>
            <a:r>
              <a:rPr kumimoji="1" lang="ja-JP" altLang="en-US" sz="4000" dirty="0"/>
              <a:t>応用</a:t>
            </a:r>
            <a:r>
              <a:rPr lang="ja-JP" altLang="en-US" sz="4000" dirty="0"/>
              <a:t>例題４＞</a:t>
            </a:r>
            <a:endParaRPr kumimoji="1" lang="en-US" altLang="ja-JP" sz="4000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6986016" y="154745"/>
            <a:ext cx="0" cy="6367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7384542" y="726531"/>
            <a:ext cx="3775393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800" dirty="0"/>
              <a:t>次数が同じときは</a:t>
            </a:r>
            <a:endParaRPr kumimoji="1" lang="en-US" altLang="ja-JP" sz="2800" dirty="0"/>
          </a:p>
          <a:p>
            <a:r>
              <a:rPr kumimoji="1" lang="ja-JP" altLang="en-US" sz="2800" dirty="0"/>
              <a:t>好きな文字で整理する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384542" y="1913125"/>
            <a:ext cx="3057247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800" dirty="0"/>
              <a:t>定数項を因数分解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717" y="936884"/>
            <a:ext cx="5251324" cy="61393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514" y="1835026"/>
            <a:ext cx="5631587" cy="601849"/>
          </a:xfrm>
          <a:prstGeom prst="rect">
            <a:avLst/>
          </a:prstGeom>
        </p:spPr>
      </p:pic>
      <p:cxnSp>
        <p:nvCxnSpPr>
          <p:cNvPr id="15" name="直線コネクタ 14"/>
          <p:cNvCxnSpPr>
            <a:cxnSpLocks/>
          </p:cNvCxnSpPr>
          <p:nvPr/>
        </p:nvCxnSpPr>
        <p:spPr>
          <a:xfrm>
            <a:off x="3803140" y="2335760"/>
            <a:ext cx="214696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図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8514" y="2721084"/>
            <a:ext cx="6181772" cy="607332"/>
          </a:xfrm>
          <a:prstGeom prst="rect">
            <a:avLst/>
          </a:prstGeom>
        </p:spPr>
      </p:pic>
      <p:sp>
        <p:nvSpPr>
          <p:cNvPr id="19" name="テキスト ボックス 18"/>
          <p:cNvSpPr txBox="1"/>
          <p:nvPr/>
        </p:nvSpPr>
        <p:spPr>
          <a:xfrm>
            <a:off x="7384541" y="2721084"/>
            <a:ext cx="3775393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800" dirty="0"/>
              <a:t>→ここから</a:t>
            </a:r>
            <a:r>
              <a:rPr kumimoji="1" lang="ja-JP" altLang="en-US" sz="2800" dirty="0" err="1"/>
              <a:t>た</a:t>
            </a:r>
            <a:r>
              <a:rPr kumimoji="1" lang="ja-JP" altLang="en-US" sz="2800" dirty="0"/>
              <a:t>すきがけ</a:t>
            </a:r>
          </a:p>
        </p:txBody>
      </p:sp>
      <p:cxnSp>
        <p:nvCxnSpPr>
          <p:cNvPr id="29" name="直線コネクタ 28"/>
          <p:cNvCxnSpPr>
            <a:cxnSpLocks/>
          </p:cNvCxnSpPr>
          <p:nvPr/>
        </p:nvCxnSpPr>
        <p:spPr>
          <a:xfrm>
            <a:off x="7095744" y="5608026"/>
            <a:ext cx="49466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0" name="グループ化 29"/>
          <p:cNvGrpSpPr/>
          <p:nvPr/>
        </p:nvGrpSpPr>
        <p:grpSpPr>
          <a:xfrm>
            <a:off x="7421650" y="4193925"/>
            <a:ext cx="1062420" cy="678283"/>
            <a:chOff x="7290476" y="1611715"/>
            <a:chExt cx="1062420" cy="678283"/>
          </a:xfrm>
        </p:grpSpPr>
        <p:cxnSp>
          <p:nvCxnSpPr>
            <p:cNvPr id="31" name="直線コネクタ 30"/>
            <p:cNvCxnSpPr/>
            <p:nvPr/>
          </p:nvCxnSpPr>
          <p:spPr>
            <a:xfrm>
              <a:off x="7290476" y="1611715"/>
              <a:ext cx="1062420" cy="67828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 flipV="1">
              <a:off x="7290476" y="1611715"/>
              <a:ext cx="1062420" cy="67828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3" name="グループ化 32"/>
          <p:cNvGrpSpPr/>
          <p:nvPr/>
        </p:nvGrpSpPr>
        <p:grpSpPr>
          <a:xfrm>
            <a:off x="9686110" y="4143121"/>
            <a:ext cx="1171802" cy="954420"/>
            <a:chOff x="8859992" y="1414607"/>
            <a:chExt cx="1171802" cy="954420"/>
          </a:xfrm>
        </p:grpSpPr>
        <p:cxnSp>
          <p:nvCxnSpPr>
            <p:cNvPr id="34" name="直線矢印コネクタ 33"/>
            <p:cNvCxnSpPr/>
            <p:nvPr/>
          </p:nvCxnSpPr>
          <p:spPr>
            <a:xfrm>
              <a:off x="8859992" y="1414607"/>
              <a:ext cx="1171802" cy="1132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矢印コネクタ 34"/>
            <p:cNvCxnSpPr/>
            <p:nvPr/>
          </p:nvCxnSpPr>
          <p:spPr>
            <a:xfrm>
              <a:off x="8943122" y="2369027"/>
              <a:ext cx="10409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" name="図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74991" y="3940389"/>
            <a:ext cx="209550" cy="485775"/>
          </a:xfrm>
          <a:prstGeom prst="rect">
            <a:avLst/>
          </a:prstGeom>
        </p:spPr>
      </p:pic>
      <p:pic>
        <p:nvPicPr>
          <p:cNvPr id="45" name="図 4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74991" y="4810783"/>
            <a:ext cx="209550" cy="485775"/>
          </a:xfrm>
          <a:prstGeom prst="rect">
            <a:avLst/>
          </a:prstGeom>
        </p:spPr>
      </p:pic>
      <p:pic>
        <p:nvPicPr>
          <p:cNvPr id="47" name="図 4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74991" y="5717753"/>
            <a:ext cx="209550" cy="485775"/>
          </a:xfrm>
          <a:prstGeom prst="rect">
            <a:avLst/>
          </a:prstGeom>
        </p:spPr>
      </p:pic>
      <p:pic>
        <p:nvPicPr>
          <p:cNvPr id="49" name="図 4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023182" y="5719028"/>
            <a:ext cx="1019175" cy="485775"/>
          </a:xfrm>
          <a:prstGeom prst="rect">
            <a:avLst/>
          </a:prstGeom>
        </p:spPr>
      </p:pic>
      <p:pic>
        <p:nvPicPr>
          <p:cNvPr id="51" name="図 5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666934" y="4810379"/>
            <a:ext cx="1019175" cy="485775"/>
          </a:xfrm>
          <a:prstGeom prst="rect">
            <a:avLst/>
          </a:prstGeom>
        </p:spPr>
      </p:pic>
      <p:pic>
        <p:nvPicPr>
          <p:cNvPr id="53" name="図 5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757421" y="3936530"/>
            <a:ext cx="838200" cy="485775"/>
          </a:xfrm>
          <a:prstGeom prst="rect">
            <a:avLst/>
          </a:prstGeom>
        </p:spPr>
      </p:pic>
      <p:pic>
        <p:nvPicPr>
          <p:cNvPr id="56" name="図 5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023182" y="4876911"/>
            <a:ext cx="1019175" cy="485775"/>
          </a:xfrm>
          <a:prstGeom prst="rect">
            <a:avLst/>
          </a:prstGeom>
        </p:spPr>
      </p:pic>
      <p:pic>
        <p:nvPicPr>
          <p:cNvPr id="57" name="図 5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113669" y="3946258"/>
            <a:ext cx="838200" cy="485775"/>
          </a:xfrm>
          <a:prstGeom prst="rect">
            <a:avLst/>
          </a:prstGeom>
        </p:spPr>
      </p:pic>
      <p:pic>
        <p:nvPicPr>
          <p:cNvPr id="59" name="図 5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157812" y="5717753"/>
            <a:ext cx="2228850" cy="485775"/>
          </a:xfrm>
          <a:prstGeom prst="rect">
            <a:avLst/>
          </a:prstGeom>
        </p:spPr>
      </p:pic>
      <p:pic>
        <p:nvPicPr>
          <p:cNvPr id="61" name="図 6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1023181" y="4876911"/>
            <a:ext cx="1019175" cy="485775"/>
          </a:xfrm>
          <a:prstGeom prst="rect">
            <a:avLst/>
          </a:prstGeom>
        </p:spPr>
      </p:pic>
      <p:pic>
        <p:nvPicPr>
          <p:cNvPr id="63" name="図 6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023181" y="3935943"/>
            <a:ext cx="1019175" cy="485775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07116" y="3617645"/>
            <a:ext cx="5553075" cy="6572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34023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0" presetClass="path" presetSubtype="0" accel="25000" decel="2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084 -0.16851 L -0.13542 -0.16851 C -0.07487 -0.16851 2.70833E-6 -0.12222 2.70833E-6 -0.08426 L 2.70833E-6 -4.07407E-6 " pathEditMode="relative" rAng="0" ptsTypes="AAAA">
                                      <p:cBhvr>
                                        <p:cTn id="5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42" y="8426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3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979 -0.29236 L -0.36979 -0.14629 C -0.36979 -0.08078 -0.26783 -2.22222E-6 -0.18489 -2.22222E-6 L -3.54167E-6 -2.22222E-6 " pathEditMode="relative" rAng="0" ptsTypes="AAAA">
                                      <p:cBhvr>
                                        <p:cTn id="5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90" y="14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7.40741E-7 L -0.00156 0.13102 " pathEditMode="relative" rAng="0" ptsTypes="AA">
                                      <p:cBhvr>
                                        <p:cTn id="8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6551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44444E-6 L -1.66667E-6 -0.12731 " pathEditMode="relative" rAng="0" ptsTypes="AA">
                                      <p:cBhvr>
                                        <p:cTn id="8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-6551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 animBg="1"/>
      <p:bldP spid="1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1.5|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4|1.5|1.9|3.8|2.9|2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4|3.4|14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1|1.2|1.1|1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.6|2.6|0.8|1.4|1.1|3|1.7|2.1|1.4|3.2|1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4.2|1.4|4|1.9|1.2|1.1|2.6|1.5|0.8|2.1|3.7|3.6|1.2|3.7|1.3|1.9|4.2|3.1|1.3|1.3|2.5|1.4|1.2|2.2|1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3.3|1.6|2|4.7|1.2|3.1|1.8|3.6|2.3|1.7|2.8|1|1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.9|3.8|1.3|2.9|3|4.9|4.9|3.9|3.4|1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5.6|3.4|3.3|2.4|2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3.3|2.7|1.2|2.3|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2|3.1|2.1|1.8|2.5|1|4.7|2.4|2.5|1.8|1|1.5|3.4|3|1.7|6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1427</TotalTime>
  <Words>208</Words>
  <Application>Microsoft Office PowerPoint</Application>
  <PresentationFormat>ワイド画面</PresentationFormat>
  <Paragraphs>82</Paragraphs>
  <Slides>13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8" baseType="lpstr">
      <vt:lpstr>游ゴシック</vt:lpstr>
      <vt:lpstr>游ゴシック Light</vt:lpstr>
      <vt:lpstr>Arial</vt:lpstr>
      <vt:lpstr>Office テーマ</vt:lpstr>
      <vt:lpstr>Studyaid D.B.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okayamaken</dc:creator>
  <cp:lastModifiedBy>okayamaken</cp:lastModifiedBy>
  <cp:revision>42</cp:revision>
  <dcterms:created xsi:type="dcterms:W3CDTF">2017-04-14T02:34:58Z</dcterms:created>
  <dcterms:modified xsi:type="dcterms:W3CDTF">2017-04-19T05:49:14Z</dcterms:modified>
</cp:coreProperties>
</file>