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67" r:id="rId2"/>
    <p:sldId id="268" r:id="rId3"/>
    <p:sldId id="281" r:id="rId4"/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82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818E54-2AF8-4888-9641-B5CF1142132C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CA325-7218-4391-B093-D3641A3D3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71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349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3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18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12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5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22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10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8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20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640F-1BF6-4B49-86DC-5F7F8E1B95BF}" type="datetimeFigureOut">
              <a:rPr kumimoji="1" lang="ja-JP" altLang="en-US" smtClean="0"/>
              <a:t>2017/4/14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11DB6-7806-4341-AD24-3A493713D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9.png"/><Relationship Id="rId7" Type="http://schemas.openxmlformats.org/officeDocument/2006/relationships/image" Target="../media/image5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5.png"/><Relationship Id="rId10" Type="http://schemas.openxmlformats.org/officeDocument/2006/relationships/image" Target="../media/image55.png"/><Relationship Id="rId4" Type="http://schemas.openxmlformats.org/officeDocument/2006/relationships/image" Target="../media/image44.png"/><Relationship Id="rId9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13" Type="http://schemas.openxmlformats.org/officeDocument/2006/relationships/image" Target="../media/image68.png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12" Type="http://schemas.openxmlformats.org/officeDocument/2006/relationships/image" Target="../media/image67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66.png"/><Relationship Id="rId5" Type="http://schemas.openxmlformats.org/officeDocument/2006/relationships/image" Target="../media/image7.emf"/><Relationship Id="rId10" Type="http://schemas.openxmlformats.org/officeDocument/2006/relationships/image" Target="../media/image65.png"/><Relationship Id="rId4" Type="http://schemas.openxmlformats.org/officeDocument/2006/relationships/image" Target="../media/image6.emf"/><Relationship Id="rId9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7" Type="http://schemas.openxmlformats.org/officeDocument/2006/relationships/image" Target="../media/image2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4.png"/><Relationship Id="rId7" Type="http://schemas.openxmlformats.org/officeDocument/2006/relationships/image" Target="../media/image26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0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.png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ja-JP" altLang="en-US" dirty="0"/>
              <a:t>集合と要素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4000" dirty="0">
                    <a:solidFill>
                      <a:srgbClr val="FF0000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集合</a:t>
                </a:r>
                <a:r>
                  <a:rPr kumimoji="1" lang="ja-JP" altLang="en-US" sz="4000" dirty="0"/>
                  <a:t>：範囲がはっきりしたものの</a:t>
                </a:r>
                <a:r>
                  <a:rPr kumimoji="1" lang="ja-JP" altLang="en-US" sz="4000" dirty="0" smtClean="0"/>
                  <a:t>集まり（</a:t>
                </a:r>
                <a:r>
                  <a:rPr lang="en-US" altLang="ja-JP" sz="4000" dirty="0"/>
                  <a:t>s</a:t>
                </a:r>
                <a:r>
                  <a:rPr kumimoji="1" lang="en-US" altLang="ja-JP" sz="4000" dirty="0" smtClean="0"/>
                  <a:t>et</a:t>
                </a:r>
                <a:r>
                  <a:rPr kumimoji="1" lang="ja-JP" altLang="en-US" sz="4000" dirty="0" smtClean="0"/>
                  <a:t>）</a:t>
                </a:r>
                <a:endParaRPr kumimoji="1" lang="en-US" altLang="ja-JP" sz="40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ja-JP" altLang="en-US" sz="4000" dirty="0"/>
                  <a:t>　集合であるもの</a:t>
                </a:r>
                <a:r>
                  <a:rPr lang="ja-JP" altLang="en-US" sz="4000" dirty="0" smtClean="0"/>
                  <a:t>：</a:t>
                </a:r>
                <a:r>
                  <a:rPr lang="en-US" altLang="ja-JP" sz="4000" dirty="0"/>
                  <a:t>1</a:t>
                </a:r>
                <a:r>
                  <a:rPr lang="ja-JP" altLang="en-US" sz="4000" dirty="0" smtClean="0"/>
                  <a:t>から</a:t>
                </a:r>
                <a:r>
                  <a:rPr lang="en-US" altLang="ja-JP" sz="4000" dirty="0" smtClean="0"/>
                  <a:t>10</a:t>
                </a:r>
                <a:r>
                  <a:rPr lang="ja-JP" altLang="en-US" sz="4000" dirty="0" err="1" smtClean="0"/>
                  <a:t>までの</a:t>
                </a:r>
                <a:r>
                  <a:rPr lang="ja-JP" altLang="en-US" sz="4000" dirty="0" smtClean="0"/>
                  <a:t>自然数</a:t>
                </a:r>
                <a:r>
                  <a:rPr lang="ja-JP" altLang="en-US" sz="4000" dirty="0"/>
                  <a:t>の集合</a:t>
                </a:r>
                <a:endParaRPr lang="en-US" altLang="ja-JP" sz="40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kumimoji="1" lang="ja-JP" altLang="en-US" sz="4000" dirty="0"/>
                  <a:t>　集合ではないもの</a:t>
                </a:r>
                <a:r>
                  <a:rPr kumimoji="1" lang="ja-JP" altLang="en-US" sz="4000" dirty="0" smtClean="0"/>
                  <a:t>：</a:t>
                </a:r>
                <a:r>
                  <a:rPr lang="ja-JP" altLang="en-US" sz="4000" dirty="0" smtClean="0"/>
                  <a:t>大きい数の集合</a:t>
                </a:r>
                <a:endParaRPr kumimoji="1" lang="en-US" altLang="ja-JP" sz="4000" dirty="0"/>
              </a:p>
              <a:p>
                <a:pPr>
                  <a:lnSpc>
                    <a:spcPct val="150000"/>
                  </a:lnSpc>
                </a:pPr>
                <a:r>
                  <a:rPr lang="ja-JP" altLang="en-US" sz="4000" dirty="0">
                    <a:solidFill>
                      <a:srgbClr val="FF0000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要素</a:t>
                </a:r>
                <a:r>
                  <a:rPr lang="ja-JP" altLang="en-US" sz="4000" dirty="0"/>
                  <a:t>：集合を構成している１つ１つの</a:t>
                </a:r>
                <a:r>
                  <a:rPr lang="ja-JP" altLang="en-US" sz="4000" dirty="0" smtClean="0"/>
                  <a:t>もの（</a:t>
                </a:r>
                <a:r>
                  <a:rPr lang="en-US" altLang="ja-JP" sz="4000" dirty="0" smtClean="0"/>
                  <a:t>element</a:t>
                </a:r>
                <a:r>
                  <a:rPr lang="ja-JP" altLang="en-US" sz="4000" dirty="0" smtClean="0"/>
                  <a:t>）</a:t>
                </a:r>
                <a:endParaRPr lang="en-US" altLang="ja-JP" sz="40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kumimoji="1" lang="ja-JP" altLang="en-US" sz="4000" dirty="0"/>
                  <a:t>　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latin typeface="Cambria Math" panose="02040503050406030204" pitchFamily="18" charset="0"/>
                      </a:rPr>
                      <m:t>が</m:t>
                    </m:r>
                  </m:oMath>
                </a14:m>
                <a:r>
                  <a:rPr kumimoji="1" lang="ja-JP" altLang="en-US" sz="4000" dirty="0"/>
                  <a:t>集合</a:t>
                </a:r>
                <a14:m>
                  <m:oMath xmlns:m="http://schemas.openxmlformats.org/officeDocument/2006/math">
                    <m:r>
                      <a:rPr kumimoji="1" lang="en-US" altLang="ja-JP" sz="40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ja-JP" altLang="en-US" sz="4000" i="1" dirty="0"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kumimoji="1" lang="ja-JP" altLang="en-US" sz="4000" dirty="0"/>
                  <a:t>要素であるとき，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000" i="1">
                        <a:latin typeface="Cambria Math" panose="02040503050406030204" pitchFamily="18" charset="0"/>
                      </a:rPr>
                      <m:t>は</m:t>
                    </m:r>
                    <m:r>
                      <a:rPr lang="en-US" altLang="ja-JP" sz="4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ja-JP" altLang="en-US" sz="4000" i="1">
                        <a:latin typeface="Cambria Math" panose="02040503050406030204" pitchFamily="18" charset="0"/>
                      </a:rPr>
                      <m:t>に</m:t>
                    </m:r>
                  </m:oMath>
                </a14:m>
                <a:r>
                  <a:rPr kumimoji="1" lang="ja-JP" altLang="en-US" sz="4000" b="1" dirty="0">
                    <a:solidFill>
                      <a:srgbClr val="FF0000"/>
                    </a:solidFill>
                  </a:rPr>
                  <a:t>属する</a:t>
                </a:r>
                <a:r>
                  <a:rPr kumimoji="1" lang="ja-JP" altLang="en-US" sz="4000" dirty="0"/>
                  <a:t>といい、</a:t>
                </a:r>
                <a:endParaRPr kumimoji="1" lang="en-US" altLang="ja-JP" sz="40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ja-JP" altLang="en-US" sz="4000" dirty="0"/>
                  <a:t>　　</a:t>
                </a:r>
                <a14:m>
                  <m:oMath xmlns:m="http://schemas.openxmlformats.org/officeDocument/2006/math">
                    <m:r>
                      <a:rPr lang="en-US" altLang="ja-JP" sz="5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5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sz="5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altLang="ja-JP" sz="5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4000" dirty="0"/>
                  <a:t>と表す。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" b="-4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164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＜</a:t>
            </a:r>
            <a:r>
              <a:rPr lang="ja-JP" altLang="en-US" dirty="0" smtClean="0"/>
              <a:t>例６＞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38200" y="1690688"/>
                <a:ext cx="296202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={1 , 2 , 3 , 6}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296202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833299" y="2270927"/>
                <a:ext cx="367703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={2 , 4 , 6 , 8 , 10}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299" y="2270927"/>
                <a:ext cx="3677032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7147420" y="3900881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1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535797" y="3900881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2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62737" y="4728486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227576" y="4418743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8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865452" y="3296764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4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85525" y="4543820"/>
            <a:ext cx="343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6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377491" y="5089321"/>
            <a:ext cx="6547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10</a:t>
            </a:r>
            <a:endParaRPr kumimoji="1" lang="en-US" altLang="ja-JP" sz="24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6744749" y="2528980"/>
            <a:ext cx="4496498" cy="3514485"/>
            <a:chOff x="6744749" y="2528980"/>
            <a:chExt cx="4496498" cy="3514485"/>
          </a:xfrm>
        </p:grpSpPr>
        <p:sp>
          <p:nvSpPr>
            <p:cNvPr id="3" name="楕円 2"/>
            <p:cNvSpPr/>
            <p:nvPr/>
          </p:nvSpPr>
          <p:spPr>
            <a:xfrm>
              <a:off x="6744749" y="3187817"/>
              <a:ext cx="2432807" cy="243280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/>
            <p:cNvSpPr/>
            <p:nvPr/>
          </p:nvSpPr>
          <p:spPr>
            <a:xfrm>
              <a:off x="7961152" y="2763370"/>
              <a:ext cx="3280095" cy="328009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7196356" y="2954358"/>
                  <a:ext cx="637563" cy="55399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6356" y="2954358"/>
                  <a:ext cx="637563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9504724" y="2528980"/>
                  <a:ext cx="637563" cy="55399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4724" y="2528980"/>
                  <a:ext cx="637563" cy="55399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/>
              <p:cNvSpPr/>
              <p:nvPr/>
            </p:nvSpPr>
            <p:spPr>
              <a:xfrm>
                <a:off x="723460" y="3404486"/>
                <a:ext cx="285700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kumimoji="1"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={2 , 6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ja-JP" altLang="en-US" sz="3200" dirty="0"/>
              </a:p>
            </p:txBody>
          </p:sp>
        </mc:Choice>
        <mc:Fallback xmlns="">
          <p:sp>
            <p:nvSpPr>
              <p:cNvPr id="22" name="正方形/長方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60" y="3404486"/>
                <a:ext cx="285700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95217" y="4141807"/>
                <a:ext cx="543847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ja-JP" altLang="en-US" sz="3200" i="1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kumimoji="1"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{1 , 2 , 3 , 4 , 6 , 8 , 10}</m:t>
                      </m:r>
                    </m:oMath>
                  </m:oMathPara>
                </a14:m>
                <a:endParaRPr lang="ja-JP" altLang="en-US" sz="3200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17" y="4141807"/>
                <a:ext cx="5438476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04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補集合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040" y="460888"/>
            <a:ext cx="4604663" cy="2871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10449087" y="2417618"/>
                <a:ext cx="427681" cy="55528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9087" y="2417618"/>
                <a:ext cx="427681" cy="5552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8974530" y="942032"/>
                <a:ext cx="427681" cy="55399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4530" y="942032"/>
                <a:ext cx="42768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7094930" y="183889"/>
                <a:ext cx="457881" cy="55399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930" y="183889"/>
                <a:ext cx="457881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838200" y="4700204"/>
            <a:ext cx="386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&lt;</a:t>
            </a:r>
            <a:r>
              <a:rPr kumimoji="1" lang="ja-JP" altLang="en-US" sz="3600" dirty="0"/>
              <a:t>補集合の性質＞</a:t>
            </a:r>
            <a:endParaRPr kumimoji="1" lang="en-US" altLang="ja-JP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838200" y="5161916"/>
                <a:ext cx="9009518" cy="1169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4000" dirty="0"/>
                  <a:t>・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kumimoji="1" lang="en-US" altLang="ja-JP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kumimoji="1" lang="en-US" altLang="ja-JP" sz="4000" dirty="0"/>
                  <a:t>=</a:t>
                </a:r>
                <a14:m>
                  <m:oMath xmlns:m="http://schemas.openxmlformats.org/officeDocument/2006/math">
                    <m:r>
                      <a:rPr kumimoji="1" lang="en-US" altLang="ja-JP" sz="4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∅</m:t>
                    </m:r>
                    <m:r>
                      <a:rPr kumimoji="1" lang="ja-JP" altLang="en-US" sz="40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　</m:t>
                    </m:r>
                  </m:oMath>
                </a14:m>
                <a:r>
                  <a:rPr kumimoji="1" lang="ja-JP" altLang="en-US" sz="4000" dirty="0" smtClean="0"/>
                  <a:t>　・</a:t>
                </a:r>
                <a14:m>
                  <m:oMath xmlns:m="http://schemas.openxmlformats.org/officeDocument/2006/math">
                    <m:r>
                      <a:rPr kumimoji="1" lang="en-US" altLang="ja-JP" sz="4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acc>
                      <m:accPr>
                        <m:chr m:val="̅"/>
                        <m:ctrlPr>
                          <a:rPr kumimoji="1" lang="en-US" altLang="ja-JP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kumimoji="1" lang="en-US" altLang="ja-JP" sz="4000" dirty="0"/>
                  <a:t>=</a:t>
                </a:r>
                <a14:m>
                  <m:oMath xmlns:m="http://schemas.openxmlformats.org/officeDocument/2006/math">
                    <m:r>
                      <a:rPr kumimoji="1" lang="en-US" altLang="ja-JP" sz="4000" b="0" i="1" dirty="0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kumimoji="1" lang="ja-JP" altLang="en-US" sz="4000" dirty="0" smtClean="0"/>
                  <a:t>　　・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1" lang="ja-JP" altLang="en-US" sz="4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acc>
                          <m:accPr>
                            <m:chr m:val="̅"/>
                            <m:ctrlPr>
                              <a:rPr kumimoji="1" lang="ja-JP" altLang="en-US" sz="40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kumimoji="1" lang="en-US" altLang="ja-JP" sz="4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e>
                    </m:acc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4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en-US" altLang="ja-JP" sz="4000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161916"/>
                <a:ext cx="9009518" cy="1169487"/>
              </a:xfrm>
              <a:prstGeom prst="rect">
                <a:avLst/>
              </a:prstGeom>
              <a:blipFill>
                <a:blip r:embed="rId6"/>
                <a:stretch>
                  <a:fillRect l="-2437" b="-104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38200" y="1832843"/>
                <a:ext cx="28103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kumimoji="1" lang="ja-JP" altLang="en-US" sz="3600" i="1">
                        <a:latin typeface="Cambria Math" panose="02040503050406030204" pitchFamily="18" charset="0"/>
                      </a:rPr>
                      <m:t>：</m:t>
                    </m:r>
                  </m:oMath>
                </a14:m>
                <a:r>
                  <a:rPr kumimoji="1" lang="ja-JP" altLang="en-US" sz="3600" dirty="0" smtClean="0">
                    <a:solidFill>
                      <a:srgbClr val="FF0000"/>
                    </a:solidFill>
                  </a:rPr>
                  <a:t>全体集合</a:t>
                </a:r>
                <a:endParaRPr kumimoji="1" lang="ja-JP" alt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32843"/>
                <a:ext cx="2810385" cy="646331"/>
              </a:xfrm>
              <a:prstGeom prst="rect">
                <a:avLst/>
              </a:prstGeom>
              <a:blipFill>
                <a:blip r:embed="rId7"/>
                <a:stretch>
                  <a:fillRect t="-15094" r="-5640" b="-34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838200" y="2605820"/>
                <a:ext cx="5559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b="1" dirty="0" smtClean="0">
                    <a:solidFill>
                      <a:srgbClr val="FF0000"/>
                    </a:solidFill>
                  </a:rPr>
                  <a:t>補集合</a:t>
                </a:r>
                <a14:m>
                  <m:oMath xmlns:m="http://schemas.openxmlformats.org/officeDocument/2006/math">
                    <m:r>
                      <a:rPr kumimoji="1" lang="ja-JP" altLang="en-US" sz="3600" i="1">
                        <a:latin typeface="Cambria Math" panose="02040503050406030204" pitchFamily="18" charset="0"/>
                      </a:rPr>
                      <m:t>：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sz="3600" dirty="0" smtClean="0"/>
                  <a:t>に属さない集合</a:t>
                </a:r>
                <a:endParaRPr kumimoji="1" lang="ja-JP" altLang="en-US" sz="36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05820"/>
                <a:ext cx="5559214" cy="646331"/>
              </a:xfrm>
              <a:prstGeom prst="rect">
                <a:avLst/>
              </a:prstGeom>
              <a:blipFill>
                <a:blip r:embed="rId8"/>
                <a:stretch>
                  <a:fillRect l="-3403" t="-14151" r="-2415" b="-34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2664496" y="3359277"/>
                <a:ext cx="2309285" cy="6169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1" lang="ja-JP" altLang="en-US" sz="4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kumimoji="1" lang="ja-JP" altLang="en-US" sz="4000" dirty="0" smtClean="0"/>
                  <a:t>と表す</a:t>
                </a:r>
                <a:endParaRPr kumimoji="1" lang="ja-JP" altLang="en-US" sz="40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96" y="3359277"/>
                <a:ext cx="2309285" cy="616900"/>
              </a:xfrm>
              <a:prstGeom prst="rect">
                <a:avLst/>
              </a:prstGeom>
              <a:blipFill>
                <a:blip r:embed="rId9"/>
                <a:stretch>
                  <a:fillRect l="-264" t="-23762" b="-504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13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10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 smtClean="0"/>
              <a:t>＜例７＞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38200" y="2195208"/>
                <a:ext cx="258102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={1 , 2 , 3 }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195208"/>
                <a:ext cx="2581027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614986" y="2225358"/>
                <a:ext cx="2420214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kumimoji="1" lang="ja-JP" altLang="en-US" sz="3200" b="0" dirty="0" err="1" smtClean="0"/>
                  <a:t>，</a:t>
                </a:r>
                <a14:m>
                  <m:oMath xmlns:m="http://schemas.openxmlformats.org/officeDocument/2006/math">
                    <m:r>
                      <a:rPr kumimoji="1" lang="en-US" altLang="ja-JP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={3 , 6 }</m:t>
                    </m:r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986" y="2225358"/>
                <a:ext cx="2420214" cy="492443"/>
              </a:xfrm>
              <a:prstGeom prst="rect">
                <a:avLst/>
              </a:prstGeom>
              <a:blipFill>
                <a:blip r:embed="rId3"/>
                <a:stretch>
                  <a:fillRect l="-10076" t="-23457" b="-506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7147420" y="3900881"/>
            <a:ext cx="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1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381612" y="4617715"/>
            <a:ext cx="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2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25372" y="4551609"/>
            <a:ext cx="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91934" y="5710947"/>
            <a:ext cx="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5</a:t>
            </a:r>
            <a:endParaRPr kumimoji="1" lang="en-US" altLang="ja-JP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46527" y="5666839"/>
            <a:ext cx="343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4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377491" y="5089321"/>
            <a:ext cx="6547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/>
              <a:t>6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6744749" y="2528980"/>
            <a:ext cx="4496498" cy="3514485"/>
            <a:chOff x="6744749" y="2528980"/>
            <a:chExt cx="4496498" cy="3514485"/>
          </a:xfrm>
        </p:grpSpPr>
        <p:sp>
          <p:nvSpPr>
            <p:cNvPr id="3" name="楕円 2"/>
            <p:cNvSpPr/>
            <p:nvPr/>
          </p:nvSpPr>
          <p:spPr>
            <a:xfrm>
              <a:off x="6744749" y="3187817"/>
              <a:ext cx="2432807" cy="243280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楕円 3"/>
            <p:cNvSpPr/>
            <p:nvPr/>
          </p:nvSpPr>
          <p:spPr>
            <a:xfrm>
              <a:off x="7961152" y="2763370"/>
              <a:ext cx="3280095" cy="328009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7196356" y="2954358"/>
                  <a:ext cx="637563" cy="55399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6" name="テキスト ボックス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96356" y="2954358"/>
                  <a:ext cx="637563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9504724" y="2528980"/>
                  <a:ext cx="637563" cy="55399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4724" y="2528980"/>
                  <a:ext cx="637563" cy="55399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/>
              <p:cNvSpPr/>
              <p:nvPr/>
            </p:nvSpPr>
            <p:spPr>
              <a:xfrm>
                <a:off x="723460" y="3404486"/>
                <a:ext cx="3122586" cy="5865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={                  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ja-JP" altLang="en-US" sz="3200" dirty="0"/>
              </a:p>
            </p:txBody>
          </p:sp>
        </mc:Choice>
        <mc:Fallback xmlns="">
          <p:sp>
            <p:nvSpPr>
              <p:cNvPr id="22" name="正方形/長方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60" y="3404486"/>
                <a:ext cx="3122586" cy="58650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95217" y="4141807"/>
                <a:ext cx="431304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ja-JP" altLang="en-US" sz="3200" i="1">
                          <a:latin typeface="Cambria Math" panose="02040503050406030204" pitchFamily="18" charset="0"/>
                        </a:rPr>
                        <m:t>∪</m:t>
                      </m:r>
                      <m:r>
                        <a:rPr kumimoji="1" lang="en-US" altLang="ja-JP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2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                        }</m:t>
                      </m:r>
                    </m:oMath>
                  </m:oMathPara>
                </a14:m>
                <a:endParaRPr lang="ja-JP" altLang="en-US" sz="3200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17" y="4141807"/>
                <a:ext cx="4313040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838200" y="1434724"/>
                <a:ext cx="384021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={1 , 2 , 3 , 4 , 5 , 6}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434724"/>
                <a:ext cx="3840218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正方形/長方形 8"/>
          <p:cNvSpPr/>
          <p:nvPr/>
        </p:nvSpPr>
        <p:spPr>
          <a:xfrm>
            <a:off x="6492240" y="2195208"/>
            <a:ext cx="5277394" cy="41005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6917895" y="1937354"/>
                <a:ext cx="407163" cy="4924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200" b="0" i="1" smtClean="0">
                          <a:latin typeface="Cambria Math" panose="02040503050406030204" pitchFamily="18" charset="0"/>
                        </a:rPr>
                        <m:t>𝑈</m:t>
                      </m:r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895" y="1937354"/>
                <a:ext cx="407163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869004" y="4974715"/>
                <a:ext cx="3374578" cy="4935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1" lang="ja-JP" altLang="en-US" sz="32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kumimoji="1" lang="en-US" altLang="ja-JP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kumimoji="1" lang="en-US" altLang="ja-JP" sz="3200" dirty="0" smtClean="0"/>
                  <a:t>={               }</a:t>
                </a:r>
                <a:endParaRPr kumimoji="1" lang="ja-JP" altLang="en-US" sz="320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004" y="4974715"/>
                <a:ext cx="3374578" cy="493597"/>
              </a:xfrm>
              <a:prstGeom prst="rect">
                <a:avLst/>
              </a:prstGeom>
              <a:blipFill>
                <a:blip r:embed="rId10"/>
                <a:stretch>
                  <a:fillRect l="-181" t="-23457" r="-6329" b="-5061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20"/>
          <p:cNvSpPr txBox="1"/>
          <p:nvPr/>
        </p:nvSpPr>
        <p:spPr>
          <a:xfrm>
            <a:off x="1872009" y="3508356"/>
            <a:ext cx="1547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4 , 5 , 6</a:t>
            </a:r>
            <a:endParaRPr kumimoji="1" lang="ja-JP" altLang="en-US" sz="3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63737" y="4193773"/>
            <a:ext cx="21146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1 , 2 , 3 , 6</a:t>
            </a:r>
            <a:endParaRPr kumimoji="1" lang="ja-JP" altLang="en-US" sz="3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669021" y="4929125"/>
            <a:ext cx="979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4 , 5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4950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1" grpId="0"/>
      <p:bldP spid="21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38200" y="282829"/>
            <a:ext cx="3558309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ド・モルガンの法則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03562" y="1491961"/>
                <a:ext cx="4192238" cy="67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kumimoji="1" lang="ja-JP" altLang="en-US" sz="4400" dirty="0" smtClean="0"/>
                  <a:t>１</a:t>
                </a:r>
                <a14:m>
                  <m:oMath xmlns:m="http://schemas.openxmlformats.org/officeDocument/2006/math">
                    <m:r>
                      <a:rPr kumimoji="1" lang="en-US" altLang="ja-JP" sz="4400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kumimoji="1" lang="ja-JP" alt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kumimoji="1" lang="ja-JP" altLang="en-US" sz="4400" i="1" smtClean="0">
                        <a:latin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kumimoji="1" lang="ja-JP" alt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62" y="1491961"/>
                <a:ext cx="4192238" cy="678584"/>
              </a:xfrm>
              <a:prstGeom prst="rect">
                <a:avLst/>
              </a:prstGeom>
              <a:blipFill>
                <a:blip r:embed="rId2"/>
                <a:stretch>
                  <a:fillRect l="-8140" t="-23423" b="-504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63550"/>
            <a:ext cx="4859315" cy="323737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199" y="2563549"/>
            <a:ext cx="4859315" cy="32373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3390" y="2563549"/>
            <a:ext cx="4859315" cy="3237375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3389" y="2563548"/>
            <a:ext cx="4859315" cy="323737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3389" y="2566299"/>
            <a:ext cx="4859315" cy="32373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359276" y="5916288"/>
                <a:ext cx="1262397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9276" y="5916288"/>
                <a:ext cx="1262397" cy="5552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129514" y="5917234"/>
                <a:ext cx="1447063" cy="647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∩</m:t>
                      </m:r>
                      <m:acc>
                        <m:accPr>
                          <m:chr m:val="̅"/>
                          <m:ctrlPr>
                            <a:rPr kumimoji="1" lang="ja-JP" alt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9514" y="5917234"/>
                <a:ext cx="1447063" cy="6476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2375001" y="5917570"/>
                <a:ext cx="126239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001" y="5917570"/>
                <a:ext cx="1262397" cy="55399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8639204" y="5963400"/>
                <a:ext cx="427681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9204" y="5963400"/>
                <a:ext cx="427681" cy="55528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8651547" y="5963400"/>
                <a:ext cx="44678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ja-JP" altLang="en-US" sz="3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kumimoji="1" lang="en-US" altLang="ja-JP" sz="3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1547" y="5963400"/>
                <a:ext cx="446789" cy="5539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896379" y="1488892"/>
                <a:ext cx="4192238" cy="67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kumimoji="1" lang="ja-JP" altLang="en-US" sz="4400" b="0" dirty="0" smtClean="0"/>
                  <a:t>２</a:t>
                </a:r>
                <a14:m>
                  <m:oMath xmlns:m="http://schemas.openxmlformats.org/officeDocument/2006/math">
                    <m:r>
                      <a:rPr kumimoji="1" lang="en-US" altLang="ja-JP" sz="4400" b="0" i="0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kumimoji="1" lang="en-US" altLang="ja-JP" sz="4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kumimoji="1" lang="ja-JP" altLang="en-US" sz="4400" i="1">
                        <a:latin typeface="Cambria Math" panose="02040503050406030204" pitchFamily="18" charset="0"/>
                      </a:rPr>
                      <m:t>∪</m:t>
                    </m:r>
                    <m:acc>
                      <m:accPr>
                        <m:chr m:val="̅"/>
                        <m:ctrlPr>
                          <a:rPr kumimoji="1" lang="ja-JP" alt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6379" y="1488892"/>
                <a:ext cx="4192238" cy="678584"/>
              </a:xfrm>
              <a:prstGeom prst="rect">
                <a:avLst/>
              </a:prstGeom>
              <a:blipFill>
                <a:blip r:embed="rId13"/>
                <a:stretch>
                  <a:fillRect l="-7994" t="-23214" b="-5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正方形/長方形 18"/>
          <p:cNvSpPr/>
          <p:nvPr/>
        </p:nvSpPr>
        <p:spPr>
          <a:xfrm>
            <a:off x="803562" y="1316182"/>
            <a:ext cx="9656620" cy="99752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53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＜例１＞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 flipH="1">
                <a:off x="838200" y="1690688"/>
                <a:ext cx="6628002" cy="58477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en-US" altLang="ja-JP" sz="3200" dirty="0"/>
                  <a:t>10</a:t>
                </a:r>
                <a:r>
                  <a:rPr kumimoji="1" lang="ja-JP" altLang="en-US" sz="3200" dirty="0"/>
                  <a:t>以下の素数全体の集合を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sz="3200" dirty="0"/>
                  <a:t>とする</a:t>
                </a: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8200" y="1690688"/>
                <a:ext cx="6628002" cy="584775"/>
              </a:xfrm>
              <a:prstGeom prst="rect">
                <a:avLst/>
              </a:prstGeom>
              <a:blipFill>
                <a:blip r:embed="rId2"/>
                <a:stretch>
                  <a:fillRect l="-2296" t="-11224" r="-1837" b="-3265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838200" y="2546058"/>
                <a:ext cx="322492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={2 , 3 , 5 , 7}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546058"/>
                <a:ext cx="322492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014274" y="2638792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→要素を書き並べて表す方法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8570617" y="1545081"/>
            <a:ext cx="3183316" cy="4299592"/>
            <a:chOff x="8570617" y="1545081"/>
            <a:chExt cx="3183316" cy="42995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楕円 13"/>
                <p:cNvSpPr/>
                <p:nvPr/>
              </p:nvSpPr>
              <p:spPr>
                <a:xfrm>
                  <a:off x="8570617" y="1883635"/>
                  <a:ext cx="3183316" cy="3183316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E0F54F8D-39E2-475F-8238-3B23E0739AA2}" type="mathplaceholder">
                          <a:rPr kumimoji="1" lang="ja-JP" altLang="en-US" i="1" smtClean="0">
                            <a:latin typeface="Cambria Math" panose="02040503050406030204" pitchFamily="18" charset="0"/>
                          </a:rPr>
                          <a:t>ここに数式を入力します。</a:t>
                        </a:fld>
                      </m:oMath>
                    </m:oMathPara>
                  </a14:m>
                  <a:endParaRPr kumimoji="1" lang="ja-JP" altLang="en-US" dirty="0"/>
                </a:p>
              </p:txBody>
            </p:sp>
          </mc:Choice>
          <mc:Fallback xmlns="">
            <p:sp>
              <p:nvSpPr>
                <p:cNvPr id="14" name="楕円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0617" y="1883635"/>
                  <a:ext cx="3183316" cy="3183316"/>
                </a:xfrm>
                <a:prstGeom prst="ellipse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9767993" y="1545081"/>
                  <a:ext cx="394282" cy="677108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4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kumimoji="1" lang="ja-JP" altLang="en-US" sz="4400" dirty="0"/>
                </a:p>
              </p:txBody>
            </p:sp>
          </mc:Choice>
          <mc:Fallback xmlns="">
            <p:sp>
              <p:nvSpPr>
                <p:cNvPr id="15" name="テキスト ボックス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67993" y="1545081"/>
                  <a:ext cx="394282" cy="67710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テキスト ボックス 15"/>
            <p:cNvSpPr txBox="1"/>
            <p:nvPr/>
          </p:nvSpPr>
          <p:spPr>
            <a:xfrm>
              <a:off x="9311780" y="2617766"/>
              <a:ext cx="1459054" cy="20621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514350" indent="-514350">
                <a:buAutoNum type="arabicPlain" startAt="2"/>
              </a:pPr>
              <a:r>
                <a:rPr kumimoji="1" lang="en-US" altLang="ja-JP" sz="3200" dirty="0"/>
                <a:t> 3</a:t>
              </a:r>
            </a:p>
            <a:p>
              <a:pPr marL="514350" indent="-514350">
                <a:buAutoNum type="arabicPlain" startAt="2"/>
              </a:pPr>
              <a:endParaRPr kumimoji="1" lang="en-US" altLang="ja-JP" sz="3200" dirty="0"/>
            </a:p>
            <a:p>
              <a:r>
                <a:rPr kumimoji="1" lang="en-US" altLang="ja-JP" sz="3200" dirty="0"/>
                <a:t>  5     7</a:t>
              </a:r>
            </a:p>
            <a:p>
              <a:endParaRPr kumimoji="1" lang="ja-JP" altLang="en-US" sz="32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9454389" y="5259898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/>
                <a:t>ベン図</a:t>
              </a: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167537" y="3100056"/>
            <a:ext cx="14157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>
                <a:solidFill>
                  <a:srgbClr val="FF0000"/>
                </a:solidFill>
              </a:rPr>
              <a:t>列記法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正方形/長方形 19"/>
              <p:cNvSpPr/>
              <p:nvPr/>
            </p:nvSpPr>
            <p:spPr>
              <a:xfrm>
                <a:off x="1282191" y="4495203"/>
                <a:ext cx="138499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3600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US" altLang="ja-JP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altLang="ja-JP" sz="3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正方形/長方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2191" y="4495203"/>
                <a:ext cx="1384995" cy="646331"/>
              </a:xfrm>
              <a:prstGeom prst="rect">
                <a:avLst/>
              </a:prstGeom>
              <a:blipFill>
                <a:blip r:embed="rId6"/>
                <a:stretch>
                  <a:fillRect l="-13158" t="-14151" b="-34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グループ化 2"/>
          <p:cNvGrpSpPr/>
          <p:nvPr/>
        </p:nvGrpSpPr>
        <p:grpSpPr>
          <a:xfrm>
            <a:off x="3459702" y="4493907"/>
            <a:ext cx="1384995" cy="646331"/>
            <a:chOff x="3459702" y="4493907"/>
            <a:chExt cx="1384995" cy="6463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正方形/長方形 20"/>
                <p:cNvSpPr/>
                <p:nvPr/>
              </p:nvSpPr>
              <p:spPr>
                <a:xfrm>
                  <a:off x="3459702" y="4493907"/>
                  <a:ext cx="1384995" cy="6463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ja-JP" sz="3600" dirty="0">
                      <a:solidFill>
                        <a:schemeClr val="tx1"/>
                      </a:solidFill>
                      <a:ea typeface="Cambria Math" panose="02040503050406030204" pitchFamily="18" charset="0"/>
                    </a:rPr>
                    <a:t>1 </a:t>
                  </a:r>
                  <a14:m>
                    <m:oMath xmlns:m="http://schemas.openxmlformats.org/officeDocument/2006/math">
                      <m:r>
                        <a:rPr lang="en-US" altLang="ja-JP" sz="3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altLang="ja-JP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altLang="ja-JP" sz="3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ja-JP" altLang="en-US" sz="3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正方形/長方形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9702" y="4493907"/>
                  <a:ext cx="1384995" cy="646331"/>
                </a:xfrm>
                <a:prstGeom prst="rect">
                  <a:avLst/>
                </a:prstGeom>
                <a:blipFill>
                  <a:blip r:embed="rId7"/>
                  <a:stretch>
                    <a:fillRect l="-13656" t="-14151" b="-3490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直線コネクタ 22"/>
            <p:cNvCxnSpPr/>
            <p:nvPr/>
          </p:nvCxnSpPr>
          <p:spPr>
            <a:xfrm>
              <a:off x="4014274" y="4679869"/>
              <a:ext cx="137926" cy="38708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784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集合の表し方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44828" y="637293"/>
            <a:ext cx="55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smtClean="0"/>
              <a:t>要素を書き並べる</a:t>
            </a:r>
            <a:r>
              <a:rPr kumimoji="1" lang="ja-JP" altLang="en-US" sz="2400" dirty="0" smtClean="0"/>
              <a:t>方法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838200" y="2221535"/>
                <a:ext cx="468673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 smtClean="0"/>
                  <a:t>(3)</a:t>
                </a:r>
                <a:r>
                  <a:rPr kumimoji="1" lang="ja-JP" altLang="en-US" sz="3200" dirty="0"/>
                  <a:t>　</a:t>
                </a:r>
                <a:r>
                  <a:rPr kumimoji="1" lang="ja-JP" altLang="en-US" sz="3200" dirty="0" smtClean="0"/>
                  <a:t>自然数全体</a:t>
                </a:r>
                <a:r>
                  <a:rPr kumimoji="1" lang="ja-JP" altLang="en-US" sz="3200" dirty="0"/>
                  <a:t>の集合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21535"/>
                <a:ext cx="4686732" cy="584775"/>
              </a:xfrm>
              <a:prstGeom prst="rect">
                <a:avLst/>
              </a:prstGeom>
              <a:blipFill>
                <a:blip r:embed="rId2"/>
                <a:stretch>
                  <a:fillRect l="-3385" t="-12500" b="-343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タイトル 7"/>
          <p:cNvSpPr>
            <a:spLocks noGrp="1"/>
          </p:cNvSpPr>
          <p:nvPr>
            <p:ph type="title"/>
          </p:nvPr>
        </p:nvSpPr>
        <p:spPr>
          <a:xfrm>
            <a:off x="825267" y="875378"/>
            <a:ext cx="10515600" cy="1325563"/>
          </a:xfrm>
        </p:spPr>
        <p:txBody>
          <a:bodyPr/>
          <a:lstStyle/>
          <a:p>
            <a:r>
              <a:rPr lang="ja-JP" altLang="en-US" dirty="0"/>
              <a:t>＜</a:t>
            </a:r>
            <a:r>
              <a:rPr lang="ja-JP" altLang="en-US" dirty="0" smtClean="0"/>
              <a:t>例２＞</a:t>
            </a:r>
            <a:endParaRPr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728029" y="2888838"/>
                <a:ext cx="58190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4800" b="0" i="1" smtClean="0">
                          <a:latin typeface="Cambria Math" panose="02040503050406030204" pitchFamily="18" charset="0"/>
                        </a:rPr>
                        <m:t>={1 , 2 , 3 , </m:t>
                      </m:r>
                      <m:r>
                        <a:rPr kumimoji="1" lang="ja-JP" altLang="en-US" sz="4800" i="1">
                          <a:latin typeface="Cambria Math" panose="02040503050406030204" pitchFamily="18" charset="0"/>
                        </a:rPr>
                        <m:t>・・・</m:t>
                      </m:r>
                      <m:r>
                        <a:rPr kumimoji="1" lang="en-US" altLang="ja-JP" sz="48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en-US" altLang="ja-JP" sz="4800" b="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029" y="2888838"/>
                <a:ext cx="581909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09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836490" y="3112418"/>
                <a:ext cx="5735352" cy="555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18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の正の約数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490" y="3112418"/>
                <a:ext cx="5735352" cy="555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集合の表し方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44828" y="637293"/>
            <a:ext cx="5595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要素の満たす条件を書いて表す方法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838200" y="1786855"/>
                <a:ext cx="596272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/>
                  <a:t>(1)</a:t>
                </a:r>
                <a:r>
                  <a:rPr kumimoji="1" lang="ja-JP" altLang="en-US" sz="3200" dirty="0"/>
                  <a:t>　</a:t>
                </a:r>
                <a:r>
                  <a:rPr kumimoji="1" lang="en-US" altLang="ja-JP" sz="3200" dirty="0"/>
                  <a:t>18</a:t>
                </a:r>
                <a:r>
                  <a:rPr kumimoji="1" lang="ja-JP" altLang="en-US" sz="3200" dirty="0"/>
                  <a:t>の正の約数全体の集合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86855"/>
                <a:ext cx="5962723" cy="584775"/>
              </a:xfrm>
              <a:prstGeom prst="rect">
                <a:avLst/>
              </a:prstGeom>
              <a:blipFill>
                <a:blip r:embed="rId3"/>
                <a:stretch>
                  <a:fillRect l="-2658" t="-12500" b="-343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825267" y="4506551"/>
                <a:ext cx="68000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/>
                  <a:t>(2)</a:t>
                </a:r>
                <a:r>
                  <a:rPr kumimoji="1" lang="ja-JP" altLang="en-US" sz="3200" dirty="0"/>
                  <a:t>　</a:t>
                </a:r>
                <a:r>
                  <a:rPr kumimoji="1" lang="en-US" altLang="ja-JP" sz="3200" dirty="0"/>
                  <a:t>20</a:t>
                </a:r>
                <a:r>
                  <a:rPr kumimoji="1" lang="ja-JP" altLang="en-US" sz="3200" dirty="0"/>
                  <a:t>以下の正の偶数全体の集合</a:t>
                </a:r>
                <a14:m>
                  <m:oMath xmlns:m="http://schemas.openxmlformats.org/officeDocument/2006/math">
                    <m:r>
                      <a:rPr kumimoji="1" lang="en-US" altLang="ja-JP" sz="32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kumimoji="1" lang="ja-JP" altLang="en-US" sz="3200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67" y="4506551"/>
                <a:ext cx="6800067" cy="584775"/>
              </a:xfrm>
              <a:prstGeom prst="rect">
                <a:avLst/>
              </a:prstGeom>
              <a:blipFill>
                <a:blip r:embed="rId4"/>
                <a:stretch>
                  <a:fillRect l="-2240" t="-12500" b="-343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1836490" y="5228636"/>
                <a:ext cx="668497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以下の正の偶数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490" y="5228636"/>
                <a:ext cx="668497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1836490" y="5919944"/>
                <a:ext cx="698633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2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=1 , 2 , 3 , 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・・・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, 10}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490" y="5919944"/>
                <a:ext cx="6986336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/>
          <p:cNvGrpSpPr/>
          <p:nvPr/>
        </p:nvGrpSpPr>
        <p:grpSpPr>
          <a:xfrm>
            <a:off x="2248044" y="3608020"/>
            <a:ext cx="1723549" cy="761221"/>
            <a:chOff x="2294778" y="2904126"/>
            <a:chExt cx="1723549" cy="761221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2294778" y="3203682"/>
              <a:ext cx="17235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rgbClr val="FF0000"/>
                  </a:solidFill>
                </a:rPr>
                <a:t>要素の代表</a:t>
              </a: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3028426" y="290412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↓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4929548" y="3611845"/>
            <a:ext cx="800219" cy="757396"/>
            <a:chOff x="5051458" y="2904126"/>
            <a:chExt cx="800219" cy="757396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5243819" y="290412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/>
                <a:t>↓</a:t>
              </a: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5051458" y="3199857"/>
              <a:ext cx="8002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>
                  <a:solidFill>
                    <a:srgbClr val="FF0000"/>
                  </a:solidFill>
                </a:rPr>
                <a:t>条件</a:t>
              </a:r>
            </a:p>
          </p:txBody>
        </p:sp>
      </p:grpSp>
      <p:sp>
        <p:nvSpPr>
          <p:cNvPr id="14" name="タイトル 7"/>
          <p:cNvSpPr>
            <a:spLocks noGrp="1"/>
          </p:cNvSpPr>
          <p:nvPr>
            <p:ph type="title"/>
          </p:nvPr>
        </p:nvSpPr>
        <p:spPr>
          <a:xfrm>
            <a:off x="825267" y="875378"/>
            <a:ext cx="10515600" cy="1325563"/>
          </a:xfrm>
        </p:spPr>
        <p:txBody>
          <a:bodyPr/>
          <a:lstStyle/>
          <a:p>
            <a:r>
              <a:rPr lang="ja-JP" altLang="en-US" dirty="0"/>
              <a:t>＜例３＞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1836490" y="2423517"/>
                <a:ext cx="45345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={1 , 2 , 3 , 6 , 9 , 18}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490" y="2423517"/>
                <a:ext cx="4534575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683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7" grpId="0"/>
      <p:bldP spid="8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85681"/>
                <a:ext cx="8339356" cy="259337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3600" b="0" dirty="0"/>
                  <a:t>・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kumimoji="1" lang="ja-JP" altLang="en-US" sz="3600" dirty="0"/>
                  <a:t>のすべての要素が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kumimoji="1" lang="ja-JP" altLang="en-US" sz="3600" dirty="0"/>
                  <a:t>の要素でもある</a:t>
                </a:r>
                <a:endParaRPr kumimoji="1" lang="en-US" altLang="ja-JP" sz="3600" dirty="0"/>
              </a:p>
              <a:p>
                <a:pPr marL="0" indent="0">
                  <a:buNone/>
                </a:pPr>
                <a:r>
                  <a:rPr lang="ja-JP" altLang="en-US" sz="3600" dirty="0"/>
                  <a:t>・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ja-JP" altLang="en-US" sz="3600" dirty="0"/>
                  <a:t>が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ja-JP" altLang="en-US" sz="3600" dirty="0"/>
                  <a:t>に含まれる</a:t>
                </a:r>
                <a:endParaRPr lang="en-US" altLang="ja-JP" sz="3600" dirty="0"/>
              </a:p>
              <a:p>
                <a:pPr marL="0" indent="0">
                  <a:buNone/>
                </a:pPr>
                <a:r>
                  <a:rPr lang="ja-JP" altLang="en-US" sz="3600" dirty="0"/>
                  <a:t>・</a:t>
                </a:r>
                <a14:m>
                  <m:oMath xmlns:m="http://schemas.openxmlformats.org/officeDocument/2006/math"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ja-JP" altLang="en-US" sz="3600" i="1">
                        <a:latin typeface="Cambria Math" panose="02040503050406030204" pitchFamily="18" charset="0"/>
                      </a:rPr>
                      <m:t>を</m:t>
                    </m:r>
                    <m:r>
                      <a:rPr lang="en-US" altLang="ja-JP" sz="3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ja-JP" altLang="en-US" sz="3600" dirty="0"/>
                  <a:t>の</a:t>
                </a:r>
                <a:r>
                  <a:rPr lang="ja-JP" altLang="en-US" sz="3600" b="1" dirty="0">
                    <a:solidFill>
                      <a:srgbClr val="FF0000"/>
                    </a:solidFill>
                  </a:rPr>
                  <a:t>部分集合</a:t>
                </a:r>
                <a:endParaRPr lang="en-US" altLang="ja-JP" sz="36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ja-JP" altLang="en-US" sz="3600" dirty="0"/>
                  <a:t>・</a:t>
                </a:r>
                <a14:m>
                  <m:oMath xmlns:m="http://schemas.openxmlformats.org/officeDocument/2006/math">
                    <m:r>
                      <a:rPr lang="en-US" altLang="ja-JP" sz="6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ja-JP" altLang="en-US" sz="6600" dirty="0">
                        <a:solidFill>
                          <a:srgbClr val="FF0000"/>
                        </a:solidFill>
                      </a:rPr>
                      <m:t>⊂</m:t>
                    </m:r>
                    <m:r>
                      <a:rPr lang="en-US" altLang="ja-JP" sz="6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altLang="ja-JP" sz="6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85681"/>
                <a:ext cx="8339356" cy="2593372"/>
              </a:xfrm>
              <a:blipFill>
                <a:blip r:embed="rId2"/>
                <a:stretch>
                  <a:fillRect l="-2266" t="-5647" b="-155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部分集合</a:t>
            </a:r>
          </a:p>
        </p:txBody>
      </p:sp>
      <p:sp>
        <p:nvSpPr>
          <p:cNvPr id="7" name="楕円 6"/>
          <p:cNvSpPr/>
          <p:nvPr/>
        </p:nvSpPr>
        <p:spPr>
          <a:xfrm>
            <a:off x="8212822" y="2969703"/>
            <a:ext cx="3380763" cy="33807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8976220" y="4379053"/>
            <a:ext cx="1602297" cy="160229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9265689" y="4118994"/>
                <a:ext cx="612347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689" y="4118994"/>
                <a:ext cx="61234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9773223" y="2646537"/>
                <a:ext cx="631455" cy="64633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3223" y="2646537"/>
                <a:ext cx="631455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53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＜例４＞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38200" y="1690688"/>
                <a:ext cx="322492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={1 , 2 , 3 , 6}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322492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4413308" y="1690688"/>
                <a:ext cx="455368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={1 , 2 , 3 , 4 , 6 , 12}</m:t>
                      </m:r>
                    </m:oMath>
                  </m:oMathPara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3308" y="1690688"/>
                <a:ext cx="455368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/>
          <p:cNvGrpSpPr/>
          <p:nvPr/>
        </p:nvGrpSpPr>
        <p:grpSpPr>
          <a:xfrm>
            <a:off x="8212822" y="2646537"/>
            <a:ext cx="3380763" cy="3703929"/>
            <a:chOff x="8212822" y="2646537"/>
            <a:chExt cx="3380763" cy="3703929"/>
          </a:xfrm>
        </p:grpSpPr>
        <p:sp>
          <p:nvSpPr>
            <p:cNvPr id="17" name="楕円 16"/>
            <p:cNvSpPr/>
            <p:nvPr/>
          </p:nvSpPr>
          <p:spPr>
            <a:xfrm>
              <a:off x="8212822" y="2969703"/>
              <a:ext cx="3380763" cy="338076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楕円 17"/>
            <p:cNvSpPr/>
            <p:nvPr/>
          </p:nvSpPr>
          <p:spPr>
            <a:xfrm>
              <a:off x="8976220" y="4379053"/>
              <a:ext cx="1602297" cy="1602297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9265689" y="4118994"/>
                  <a:ext cx="612347" cy="64633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19" name="テキスト ボックス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65689" y="4118994"/>
                  <a:ext cx="612347" cy="64633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テキスト ボックス 19"/>
                <p:cNvSpPr txBox="1"/>
                <p:nvPr/>
              </p:nvSpPr>
              <p:spPr>
                <a:xfrm>
                  <a:off x="9773223" y="2646537"/>
                  <a:ext cx="631455" cy="646331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3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kumimoji="1" lang="ja-JP" altLang="en-US" sz="3600" dirty="0"/>
                </a:p>
              </p:txBody>
            </p:sp>
          </mc:Choice>
          <mc:Fallback xmlns="">
            <p:sp>
              <p:nvSpPr>
                <p:cNvPr id="20" name="テキスト ボックス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73223" y="2646537"/>
                  <a:ext cx="631455" cy="646331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テキスト ボックス 20"/>
            <p:cNvSpPr txBox="1"/>
            <p:nvPr/>
          </p:nvSpPr>
          <p:spPr>
            <a:xfrm>
              <a:off x="9265689" y="4760454"/>
              <a:ext cx="96693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AutoNum type="arabicPlain"/>
              </a:pPr>
              <a:r>
                <a:rPr kumimoji="1" lang="en-US" altLang="ja-JP" sz="2400" dirty="0"/>
                <a:t>   2</a:t>
              </a:r>
            </a:p>
            <a:p>
              <a:r>
                <a:rPr kumimoji="1" lang="en-US" altLang="ja-JP" sz="2400" dirty="0"/>
                <a:t> 3   6</a:t>
              </a:r>
              <a:endParaRPr kumimoji="1" lang="ja-JP" altLang="en-US" sz="24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9341140" y="3597118"/>
              <a:ext cx="12373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4      12</a:t>
              </a:r>
              <a:endParaRPr kumimoji="1" lang="ja-JP" altLang="en-US" sz="24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3303457" y="2862363"/>
                <a:ext cx="1519327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nor/>
                        </m:rPr>
                        <a:rPr lang="ja-JP" altLang="en-US" sz="4000" dirty="0">
                          <a:solidFill>
                            <a:schemeClr val="tx1"/>
                          </a:solidFill>
                        </a:rPr>
                        <m:t>⊂</m:t>
                      </m:r>
                      <m:r>
                        <a:rPr lang="en-US" altLang="ja-JP" sz="4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ja-JP" alt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57" y="2862363"/>
                <a:ext cx="1519327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838200" y="3909965"/>
                <a:ext cx="5480218" cy="555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|"/>
                          <m:ctrlP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kumimoji="1" lang="ja-JP" altLang="en-US" sz="3600" i="1">
                          <a:latin typeface="Cambria Math" panose="02040503050406030204" pitchFamily="18" charset="0"/>
                        </a:rPr>
                        <m:t>の正の約数</m:t>
                      </m:r>
                      <m:r>
                        <a:rPr kumimoji="1" lang="en-US" altLang="ja-JP" sz="36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09965"/>
                <a:ext cx="5480218" cy="5559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838200" y="4660084"/>
                <a:ext cx="322466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kumimoji="1" lang="en-US" altLang="ja-JP" sz="3600" i="1">
                          <a:latin typeface="Cambria Math" panose="02040503050406030204" pitchFamily="18" charset="0"/>
                        </a:rPr>
                        <m:t>={1 , 2 , 3 , 6}</m:t>
                      </m:r>
                    </m:oMath>
                  </m:oMathPara>
                </a14:m>
                <a:endParaRPr kumimoji="1" lang="en-US" altLang="ja-JP" sz="3600" b="0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660084"/>
                <a:ext cx="3224665" cy="5539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303457" y="5408280"/>
                <a:ext cx="135658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m:rPr>
                          <m:nor/>
                        </m:rPr>
                        <a:rPr lang="en-US" altLang="ja-JP" sz="4000" b="0" i="0" dirty="0" smtClean="0">
                          <a:solidFill>
                            <a:schemeClr val="tx1"/>
                          </a:solidFill>
                        </a:rPr>
                        <m:t>=</m:t>
                      </m:r>
                      <m:r>
                        <a:rPr lang="en-US" altLang="ja-JP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ja-JP" altLang="en-US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57" y="5408280"/>
                <a:ext cx="1356589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592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空集合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38200" y="1795244"/>
            <a:ext cx="88024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空集合：要素が１つもない</a:t>
            </a:r>
            <a:r>
              <a:rPr kumimoji="1" lang="ja-JP" altLang="en-US" sz="3200" dirty="0" smtClean="0"/>
              <a:t>集合で、　と表す。</a:t>
            </a:r>
            <a:endParaRPr kumimoji="1" lang="ja-JP" alt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058974" y="1749077"/>
                <a:ext cx="830510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ja-JP" altLang="en-US" sz="4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kumimoji="1" lang="ja-JP" altLang="en-US" sz="4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8974" y="1749077"/>
                <a:ext cx="830510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838200" y="3265097"/>
                <a:ext cx="10477548" cy="70788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kumimoji="1" lang="ja-JP" altLang="en-US" sz="4000" dirty="0"/>
                  <a:t>空集合</a:t>
                </a:r>
                <a14:m>
                  <m:oMath xmlns:m="http://schemas.openxmlformats.org/officeDocument/2006/math">
                    <m:r>
                      <a:rPr kumimoji="1" lang="en-US" altLang="ja-JP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ja-JP" altLang="en-US" sz="4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∅</m:t>
                    </m:r>
                    <m:r>
                      <a:rPr kumimoji="1" lang="en-US" altLang="ja-JP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sz="4000" dirty="0"/>
                  <a:t>はあらゆる集合の部分集合である。</a:t>
                </a: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265097"/>
                <a:ext cx="10477548" cy="707886"/>
              </a:xfrm>
              <a:prstGeom prst="rect">
                <a:avLst/>
              </a:prstGeom>
              <a:blipFill>
                <a:blip r:embed="rId3"/>
                <a:stretch>
                  <a:fillRect l="-2035" t="-14407" r="-756" b="-347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17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＜例５＞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838200" y="1690688"/>
                <a:ext cx="910723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kumimoji="1" lang="ja-JP" altLang="en-US" sz="3600" b="0" dirty="0"/>
                  <a:t>集合</a:t>
                </a:r>
                <a14:m>
                  <m:oMath xmlns:m="http://schemas.openxmlformats.org/officeDocument/2006/math">
                    <m:r>
                      <a:rPr kumimoji="1" lang="en-US" altLang="ja-JP" sz="3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kumimoji="1" lang="ja-JP" altLang="en-US" sz="3600" dirty="0"/>
                  <a:t>の部分集合として考えられるもの</a:t>
                </a: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9107237" cy="553998"/>
              </a:xfrm>
              <a:prstGeom prst="rect">
                <a:avLst/>
              </a:prstGeom>
              <a:blipFill>
                <a:blip r:embed="rId2"/>
                <a:stretch>
                  <a:fillRect l="-3081" t="-25275" r="-2143" b="-494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/>
              <p:cNvSpPr txBox="1"/>
              <p:nvPr/>
            </p:nvSpPr>
            <p:spPr>
              <a:xfrm>
                <a:off x="1593908" y="3570249"/>
                <a:ext cx="84125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2" name="テキスト ボックス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908" y="3570249"/>
                <a:ext cx="8412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2813800" y="3570248"/>
                <a:ext cx="8320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3800" y="3570248"/>
                <a:ext cx="83202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4170220" y="3591805"/>
                <a:ext cx="14333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4000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220" y="3591805"/>
                <a:ext cx="1433341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6127958" y="3570248"/>
                <a:ext cx="72844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kumimoji="1" lang="ja-JP" altLang="en-US" sz="5400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958" y="3570248"/>
                <a:ext cx="728443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512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838200" y="282829"/>
            <a:ext cx="3180127" cy="816129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dirty="0"/>
              <a:t>共通部分と和集合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48006"/>
            <a:ext cx="4114800" cy="264795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6527" y="1948006"/>
            <a:ext cx="4114800" cy="26479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974521" y="1394008"/>
                <a:ext cx="343927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kumimoji="1" lang="ja-JP" altLang="en-US" sz="3600" dirty="0"/>
                  <a:t>共通部分　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521" y="1394008"/>
                <a:ext cx="3439275" cy="553998"/>
              </a:xfrm>
              <a:prstGeom prst="rect">
                <a:avLst/>
              </a:prstGeom>
              <a:blipFill>
                <a:blip r:embed="rId4"/>
                <a:stretch>
                  <a:fillRect l="-8156" t="-25275" b="-483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7343162" y="1394008"/>
                <a:ext cx="332919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ja-JP" altLang="en-US" sz="3600" dirty="0"/>
                  <a:t>和集合　</a:t>
                </a:r>
                <a14:m>
                  <m:oMath xmlns:m="http://schemas.openxmlformats.org/officeDocument/2006/math">
                    <m:r>
                      <a:rPr kumimoji="1" lang="en-US" altLang="ja-JP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ja-JP" altLang="en-US" sz="3600" i="1">
                        <a:latin typeface="Cambria Math" panose="02040503050406030204" pitchFamily="18" charset="0"/>
                      </a:rPr>
                      <m:t>∪</m:t>
                    </m:r>
                    <m:r>
                      <a:rPr kumimoji="1" lang="en-US" altLang="ja-JP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endParaRPr kumimoji="1" lang="ja-JP" altLang="en-US" sz="3600" dirty="0"/>
              </a:p>
            </p:txBody>
          </p:sp>
        </mc:Choice>
        <mc:Fallback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3162" y="1394008"/>
                <a:ext cx="3329191" cy="553998"/>
              </a:xfrm>
              <a:prstGeom prst="rect">
                <a:avLst/>
              </a:prstGeom>
              <a:blipFill>
                <a:blip r:embed="rId5"/>
                <a:stretch>
                  <a:fillRect l="-8425" t="-25275" b="-4835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/>
              <p:cNvSpPr/>
              <p:nvPr/>
            </p:nvSpPr>
            <p:spPr>
              <a:xfrm>
                <a:off x="6337246" y="4874299"/>
                <a:ext cx="5348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ja-JP" altLang="en-US" sz="2800" i="1">
                        <a:latin typeface="Cambria Math" panose="02040503050406030204" pitchFamily="18" charset="0"/>
                      </a:rPr>
                      <m:t>∪</m:t>
                    </m:r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kumimoji="1" lang="ja-JP" altLang="en-US" sz="2800" b="0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ま</m:t>
                    </m:r>
                    <m:r>
                      <a:rPr kumimoji="1" lang="ja-JP" altLang="en-US" sz="2800" i="1" dirty="0">
                        <a:latin typeface="Cambria Math" panose="02040503050406030204" pitchFamily="18" charset="0"/>
                      </a:rPr>
                      <m:t>たは</m:t>
                    </m:r>
                  </m:oMath>
                </a14:m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2" name="正方形/長方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7246" y="4874299"/>
                <a:ext cx="5348515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553278" y="4874299"/>
                <a:ext cx="49894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80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kumimoji="1"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kumimoji="1"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ja-JP" altLang="en-US" sz="2800" dirty="0"/>
                  <a:t>かつ 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endParaRPr lang="ja-JP" altLang="en-US" sz="2800" dirty="0"/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78" y="4874299"/>
                <a:ext cx="4989443" cy="523220"/>
              </a:xfrm>
              <a:prstGeom prst="rect">
                <a:avLst/>
              </a:prstGeom>
              <a:blipFill>
                <a:blip r:embed="rId7"/>
                <a:stretch>
                  <a:fillRect t="-11765" b="-341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30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6643</TotalTime>
  <Words>491</Words>
  <Application>Microsoft Office PowerPoint</Application>
  <PresentationFormat>ワイド画面</PresentationFormat>
  <Paragraphs>122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HGPｺﾞｼｯｸE</vt:lpstr>
      <vt:lpstr>游ゴシック</vt:lpstr>
      <vt:lpstr>游ゴシック Light</vt:lpstr>
      <vt:lpstr>Arial</vt:lpstr>
      <vt:lpstr>Cambria Math</vt:lpstr>
      <vt:lpstr>Office テーマ</vt:lpstr>
      <vt:lpstr>集合と要素</vt:lpstr>
      <vt:lpstr>＜例１＞</vt:lpstr>
      <vt:lpstr>＜例２＞</vt:lpstr>
      <vt:lpstr>＜例３＞</vt:lpstr>
      <vt:lpstr>PowerPoint プレゼンテーション</vt:lpstr>
      <vt:lpstr>＜例４＞</vt:lpstr>
      <vt:lpstr>PowerPoint プレゼンテーション</vt:lpstr>
      <vt:lpstr>＜例５＞</vt:lpstr>
      <vt:lpstr>PowerPoint プレゼンテーション</vt:lpstr>
      <vt:lpstr>＜例６＞</vt:lpstr>
      <vt:lpstr>PowerPoint プレゼンテーション</vt:lpstr>
      <vt:lpstr>＜例７＞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数学Ⅰ</dc:title>
  <dc:creator>okayamaken</dc:creator>
  <cp:lastModifiedBy>okayamaken</cp:lastModifiedBy>
  <cp:revision>66</cp:revision>
  <dcterms:created xsi:type="dcterms:W3CDTF">2017-03-30T02:19:10Z</dcterms:created>
  <dcterms:modified xsi:type="dcterms:W3CDTF">2017-04-14T01:25:29Z</dcterms:modified>
</cp:coreProperties>
</file>