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B6FBE-C47E-4473-9D58-A876DC56E1A6}" type="datetimeFigureOut">
              <a:rPr kumimoji="1" lang="ja-JP" altLang="en-US" smtClean="0"/>
              <a:t>2017/4/14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7BF9F-1ED4-432E-97ED-0A1E7A65C5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8972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B6FBE-C47E-4473-9D58-A876DC56E1A6}" type="datetimeFigureOut">
              <a:rPr kumimoji="1" lang="ja-JP" altLang="en-US" smtClean="0"/>
              <a:t>2017/4/14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7BF9F-1ED4-432E-97ED-0A1E7A65C5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686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B6FBE-C47E-4473-9D58-A876DC56E1A6}" type="datetimeFigureOut">
              <a:rPr kumimoji="1" lang="ja-JP" altLang="en-US" smtClean="0"/>
              <a:t>2017/4/14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7BF9F-1ED4-432E-97ED-0A1E7A65C5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1770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B6FBE-C47E-4473-9D58-A876DC56E1A6}" type="datetimeFigureOut">
              <a:rPr kumimoji="1" lang="ja-JP" altLang="en-US" smtClean="0"/>
              <a:t>2017/4/14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7BF9F-1ED4-432E-97ED-0A1E7A65C5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197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B6FBE-C47E-4473-9D58-A876DC56E1A6}" type="datetimeFigureOut">
              <a:rPr kumimoji="1" lang="ja-JP" altLang="en-US" smtClean="0"/>
              <a:t>2017/4/14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7BF9F-1ED4-432E-97ED-0A1E7A65C5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8458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B6FBE-C47E-4473-9D58-A876DC56E1A6}" type="datetimeFigureOut">
              <a:rPr kumimoji="1" lang="ja-JP" altLang="en-US" smtClean="0"/>
              <a:t>2017/4/14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7BF9F-1ED4-432E-97ED-0A1E7A65C5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7327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B6FBE-C47E-4473-9D58-A876DC56E1A6}" type="datetimeFigureOut">
              <a:rPr kumimoji="1" lang="ja-JP" altLang="en-US" smtClean="0"/>
              <a:t>2017/4/14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7BF9F-1ED4-432E-97ED-0A1E7A65C5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1551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B6FBE-C47E-4473-9D58-A876DC56E1A6}" type="datetimeFigureOut">
              <a:rPr kumimoji="1" lang="ja-JP" altLang="en-US" smtClean="0"/>
              <a:t>2017/4/14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7BF9F-1ED4-432E-97ED-0A1E7A65C5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4639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B6FBE-C47E-4473-9D58-A876DC56E1A6}" type="datetimeFigureOut">
              <a:rPr kumimoji="1" lang="ja-JP" altLang="en-US" smtClean="0"/>
              <a:t>2017/4/14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7BF9F-1ED4-432E-97ED-0A1E7A65C5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8580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B6FBE-C47E-4473-9D58-A876DC56E1A6}" type="datetimeFigureOut">
              <a:rPr kumimoji="1" lang="ja-JP" altLang="en-US" smtClean="0"/>
              <a:t>2017/4/14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7BF9F-1ED4-432E-97ED-0A1E7A65C5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501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B6FBE-C47E-4473-9D58-A876DC56E1A6}" type="datetimeFigureOut">
              <a:rPr kumimoji="1" lang="ja-JP" altLang="en-US" smtClean="0"/>
              <a:t>2017/4/14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7BF9F-1ED4-432E-97ED-0A1E7A65C5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8822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9B6FBE-C47E-4473-9D58-A876DC56E1A6}" type="datetimeFigureOut">
              <a:rPr kumimoji="1" lang="ja-JP" altLang="en-US" smtClean="0"/>
              <a:t>2017/4/14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27BF9F-1ED4-432E-97ED-0A1E7A65C5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8366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11" Type="http://schemas.openxmlformats.org/officeDocument/2006/relationships/image" Target="../media/image12.png"/><Relationship Id="rId5" Type="http://schemas.openxmlformats.org/officeDocument/2006/relationships/image" Target="../media/image6.jpeg"/><Relationship Id="rId10" Type="http://schemas.openxmlformats.org/officeDocument/2006/relationships/image" Target="../media/image11.png"/><Relationship Id="rId4" Type="http://schemas.openxmlformats.org/officeDocument/2006/relationships/image" Target="../media/image5.jpeg"/><Relationship Id="rId9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jpeg"/><Relationship Id="rId7" Type="http://schemas.openxmlformats.org/officeDocument/2006/relationships/image" Target="../media/image18.jpeg"/><Relationship Id="rId12" Type="http://schemas.openxmlformats.org/officeDocument/2006/relationships/image" Target="../media/image23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eg"/><Relationship Id="rId11" Type="http://schemas.openxmlformats.org/officeDocument/2006/relationships/image" Target="../media/image22.png"/><Relationship Id="rId5" Type="http://schemas.openxmlformats.org/officeDocument/2006/relationships/image" Target="../media/image16.jpeg"/><Relationship Id="rId10" Type="http://schemas.openxmlformats.org/officeDocument/2006/relationships/image" Target="../media/image21.png"/><Relationship Id="rId4" Type="http://schemas.openxmlformats.org/officeDocument/2006/relationships/image" Target="../media/image15.jpeg"/><Relationship Id="rId9" Type="http://schemas.openxmlformats.org/officeDocument/2006/relationships/image" Target="../media/image2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25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jpeg"/><Relationship Id="rId3" Type="http://schemas.openxmlformats.org/officeDocument/2006/relationships/image" Target="../media/image28.png"/><Relationship Id="rId7" Type="http://schemas.openxmlformats.org/officeDocument/2006/relationships/image" Target="../media/image32.jpeg"/><Relationship Id="rId12" Type="http://schemas.openxmlformats.org/officeDocument/2006/relationships/image" Target="../media/image37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jpeg"/><Relationship Id="rId11" Type="http://schemas.openxmlformats.org/officeDocument/2006/relationships/image" Target="../media/image36.png"/><Relationship Id="rId5" Type="http://schemas.openxmlformats.org/officeDocument/2006/relationships/image" Target="../media/image30.jpeg"/><Relationship Id="rId10" Type="http://schemas.openxmlformats.org/officeDocument/2006/relationships/image" Target="../media/image35.png"/><Relationship Id="rId4" Type="http://schemas.openxmlformats.org/officeDocument/2006/relationships/image" Target="../media/image29.jpeg"/><Relationship Id="rId9" Type="http://schemas.openxmlformats.org/officeDocument/2006/relationships/image" Target="../media/image34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10" Type="http://schemas.openxmlformats.org/officeDocument/2006/relationships/image" Target="../media/image46.png"/><Relationship Id="rId4" Type="http://schemas.openxmlformats.org/officeDocument/2006/relationships/image" Target="../media/image40.png"/><Relationship Id="rId9" Type="http://schemas.openxmlformats.org/officeDocument/2006/relationships/image" Target="../media/image4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7" Type="http://schemas.openxmlformats.org/officeDocument/2006/relationships/image" Target="../media/image52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.png"/><Relationship Id="rId5" Type="http://schemas.openxmlformats.org/officeDocument/2006/relationships/image" Target="../media/image50.png"/><Relationship Id="rId4" Type="http://schemas.openxmlformats.org/officeDocument/2006/relationships/image" Target="../media/image4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13" Type="http://schemas.openxmlformats.org/officeDocument/2006/relationships/image" Target="../media/image59.jpeg"/><Relationship Id="rId3" Type="http://schemas.openxmlformats.org/officeDocument/2006/relationships/image" Target="../media/image39.png"/><Relationship Id="rId7" Type="http://schemas.openxmlformats.org/officeDocument/2006/relationships/image" Target="../media/image49.png"/><Relationship Id="rId12" Type="http://schemas.openxmlformats.org/officeDocument/2006/relationships/image" Target="../media/image58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4.png"/><Relationship Id="rId11" Type="http://schemas.openxmlformats.org/officeDocument/2006/relationships/image" Target="../media/image57.png"/><Relationship Id="rId5" Type="http://schemas.openxmlformats.org/officeDocument/2006/relationships/image" Target="../media/image53.png"/><Relationship Id="rId10" Type="http://schemas.openxmlformats.org/officeDocument/2006/relationships/image" Target="../media/image56.png"/><Relationship Id="rId4" Type="http://schemas.openxmlformats.org/officeDocument/2006/relationships/image" Target="../media/image40.png"/><Relationship Id="rId9" Type="http://schemas.openxmlformats.org/officeDocument/2006/relationships/image" Target="../media/image5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1" y="365125"/>
            <a:ext cx="4019026" cy="78416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kumimoji="1" lang="ja-JP" altLang="en-US" sz="3600" dirty="0"/>
              <a:t>集合の要素の個数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/>
              <p:cNvSpPr txBox="1"/>
              <p:nvPr/>
            </p:nvSpPr>
            <p:spPr>
              <a:xfrm>
                <a:off x="1048624" y="1946246"/>
                <a:ext cx="701429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3200" dirty="0"/>
                  <a:t>集合</a:t>
                </a:r>
                <a14:m>
                  <m:oMath xmlns:m="http://schemas.openxmlformats.org/officeDocument/2006/math">
                    <m:r>
                      <a:rPr kumimoji="1" lang="en-US" altLang="ja-JP" sz="32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kumimoji="1" lang="ja-JP" altLang="en-US" sz="3200" dirty="0"/>
                  <a:t>の要素の個数を　　　で表す。</a:t>
                </a:r>
              </a:p>
            </p:txBody>
          </p:sp>
        </mc:Choice>
        <mc:Fallback xmlns="">
          <p:sp>
            <p:nvSpPr>
              <p:cNvPr id="4" name="テキスト ボックス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8624" y="1946246"/>
                <a:ext cx="7014292" cy="584775"/>
              </a:xfrm>
              <a:prstGeom prst="rect">
                <a:avLst/>
              </a:prstGeom>
              <a:blipFill>
                <a:blip r:embed="rId2"/>
                <a:stretch>
                  <a:fillRect l="-2172" t="-12500" r="-1390" b="-3437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テキスト ボックス 7"/>
          <p:cNvSpPr txBox="1"/>
          <p:nvPr/>
        </p:nvSpPr>
        <p:spPr>
          <a:xfrm>
            <a:off x="2835479" y="3318807"/>
            <a:ext cx="26468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が成り立つ。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6424" y="1946246"/>
            <a:ext cx="1135380" cy="868680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9414" y="3394131"/>
            <a:ext cx="1638300" cy="754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240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838201" y="365125"/>
            <a:ext cx="4019026" cy="78416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600" dirty="0"/>
              <a:t>集合の要素の個数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20755" y="1442906"/>
            <a:ext cx="2031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/>
              <a:t>＜例１＞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574234" y="1504462"/>
            <a:ext cx="1826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とする。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60910" y="2601787"/>
            <a:ext cx="1826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について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328334" y="3948375"/>
            <a:ext cx="14157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より，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2646" y="1556811"/>
            <a:ext cx="3992880" cy="556260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0988" y="3193701"/>
            <a:ext cx="1821977" cy="599006"/>
          </a:xfrm>
          <a:prstGeom prst="rect">
            <a:avLst/>
          </a:prstGeom>
        </p:spPr>
      </p:pic>
      <p:pic>
        <p:nvPicPr>
          <p:cNvPr id="20" name="図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80614" y="3186562"/>
            <a:ext cx="1653540" cy="548640"/>
          </a:xfrm>
          <a:prstGeom prst="rect">
            <a:avLst/>
          </a:prstGeom>
        </p:spPr>
      </p:pic>
      <p:pic>
        <p:nvPicPr>
          <p:cNvPr id="21" name="図 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0910" y="4005880"/>
            <a:ext cx="4701540" cy="556260"/>
          </a:xfrm>
          <a:prstGeom prst="rect">
            <a:avLst/>
          </a:prstGeom>
        </p:spPr>
      </p:pic>
      <p:pic>
        <p:nvPicPr>
          <p:cNvPr id="22" name="図 2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91343" y="4013019"/>
            <a:ext cx="2490107" cy="580760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7679" y="2137964"/>
            <a:ext cx="5591175" cy="523875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271915" y="2460593"/>
            <a:ext cx="4139615" cy="3109912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38201" y="4904445"/>
            <a:ext cx="2974303" cy="666060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330867" y="4903755"/>
            <a:ext cx="1962150" cy="66675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テキスト ボックス 5"/>
              <p:cNvSpPr txBox="1"/>
              <p:nvPr/>
            </p:nvSpPr>
            <p:spPr>
              <a:xfrm>
                <a:off x="6012727" y="4903755"/>
                <a:ext cx="280851" cy="553998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kumimoji="1" lang="ja-JP" altLang="en-US" sz="3600" dirty="0"/>
              </a:p>
            </p:txBody>
          </p:sp>
        </mc:Choice>
        <mc:Fallback>
          <p:sp>
            <p:nvSpPr>
              <p:cNvPr id="6" name="テキスト ボックス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2727" y="4903755"/>
                <a:ext cx="280851" cy="55399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45819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 flipH="1">
            <a:off x="2209054" y="378225"/>
            <a:ext cx="20172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を求める。</a:t>
            </a:r>
          </a:p>
        </p:txBody>
      </p:sp>
      <p:sp>
        <p:nvSpPr>
          <p:cNvPr id="25" name="正方形/長方形 24"/>
          <p:cNvSpPr/>
          <p:nvPr/>
        </p:nvSpPr>
        <p:spPr>
          <a:xfrm>
            <a:off x="406400" y="1450109"/>
            <a:ext cx="6862618" cy="8128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/>
          <p:cNvSpPr/>
          <p:nvPr/>
        </p:nvSpPr>
        <p:spPr>
          <a:xfrm>
            <a:off x="305286" y="3024700"/>
            <a:ext cx="4239005" cy="8128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073" y="409077"/>
            <a:ext cx="1851660" cy="548640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673" y="1582189"/>
            <a:ext cx="2438400" cy="548640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12903" y="1572401"/>
            <a:ext cx="1394460" cy="548640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89467" y="1572401"/>
            <a:ext cx="2179320" cy="548640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6400" y="3190898"/>
            <a:ext cx="1783080" cy="617220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051822" y="3202623"/>
            <a:ext cx="2331720" cy="556260"/>
          </a:xfrm>
          <a:prstGeom prst="rect">
            <a:avLst/>
          </a:prstGeom>
        </p:spPr>
      </p:pic>
      <p:pic>
        <p:nvPicPr>
          <p:cNvPr id="27" name="図 2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477933" y="716054"/>
            <a:ext cx="4657748" cy="3737172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458994" y="722151"/>
            <a:ext cx="4663844" cy="3731075"/>
          </a:xfrm>
          <a:prstGeom prst="rect">
            <a:avLst/>
          </a:prstGeom>
        </p:spPr>
      </p:pic>
      <p:pic>
        <p:nvPicPr>
          <p:cNvPr id="29" name="図 2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446151" y="716054"/>
            <a:ext cx="4663844" cy="3737172"/>
          </a:xfrm>
          <a:prstGeom prst="rect">
            <a:avLst/>
          </a:prstGeom>
        </p:spPr>
      </p:pic>
      <p:pic>
        <p:nvPicPr>
          <p:cNvPr id="30" name="図 29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425497" y="716054"/>
            <a:ext cx="4663844" cy="3737172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056017" y="1582189"/>
            <a:ext cx="93345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8311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2831560" y="1292647"/>
            <a:ext cx="27097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のとき，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 flipH="1">
            <a:off x="2209054" y="378225"/>
            <a:ext cx="20172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を求める。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488591" y="3075709"/>
            <a:ext cx="4923918" cy="83127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591" y="414360"/>
            <a:ext cx="1851660" cy="548640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777" y="1310714"/>
            <a:ext cx="2125980" cy="548640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4560" y="3213215"/>
            <a:ext cx="4411980" cy="556260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96111" y="1460615"/>
            <a:ext cx="5781675" cy="35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864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665337" y="362252"/>
            <a:ext cx="2031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/>
              <a:t>＜例２＞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3274" y="294014"/>
            <a:ext cx="5096698" cy="3456732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5030" y="3913955"/>
            <a:ext cx="3438442" cy="2609314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018" y="1556467"/>
            <a:ext cx="2438400" cy="556260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89854" y="1557151"/>
            <a:ext cx="4503420" cy="556260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04396" y="2388067"/>
            <a:ext cx="1104900" cy="563880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15684" y="2378918"/>
            <a:ext cx="883920" cy="556260"/>
          </a:xfrm>
          <a:prstGeom prst="rect">
            <a:avLst/>
          </a:prstGeom>
        </p:spPr>
      </p:pic>
      <p:pic>
        <p:nvPicPr>
          <p:cNvPr id="30" name="図 2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017783" y="2392986"/>
            <a:ext cx="670560" cy="548640"/>
          </a:xfrm>
          <a:prstGeom prst="rect">
            <a:avLst/>
          </a:prstGeom>
        </p:spPr>
      </p:pic>
      <p:pic>
        <p:nvPicPr>
          <p:cNvPr id="31" name="図 3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104396" y="3171626"/>
            <a:ext cx="1150620" cy="579120"/>
          </a:xfrm>
          <a:prstGeom prst="rect">
            <a:avLst/>
          </a:prstGeom>
        </p:spPr>
      </p:pic>
      <p:pic>
        <p:nvPicPr>
          <p:cNvPr id="32" name="図 3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65337" y="4397533"/>
            <a:ext cx="1771650" cy="600075"/>
          </a:xfrm>
          <a:prstGeom prst="rect">
            <a:avLst/>
          </a:prstGeom>
        </p:spPr>
      </p:pic>
      <p:pic>
        <p:nvPicPr>
          <p:cNvPr id="33" name="図 3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289569" y="4454683"/>
            <a:ext cx="2324100" cy="542925"/>
          </a:xfrm>
          <a:prstGeom prst="rect">
            <a:avLst/>
          </a:prstGeom>
        </p:spPr>
      </p:pic>
      <p:pic>
        <p:nvPicPr>
          <p:cNvPr id="34" name="図 33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750708" y="5293219"/>
            <a:ext cx="3267075" cy="56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8303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-8406" y="100642"/>
            <a:ext cx="24929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/>
              <a:t>＜例題１＞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339097" y="118912"/>
            <a:ext cx="45608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/>
              <a:t>100</a:t>
            </a:r>
            <a:r>
              <a:rPr kumimoji="1" lang="ja-JP" altLang="en-US" sz="3200" dirty="0"/>
              <a:t>以下の</a:t>
            </a:r>
            <a:r>
              <a:rPr lang="ja-JP" altLang="en-US" sz="3200" dirty="0"/>
              <a:t>自然数のうち</a:t>
            </a:r>
            <a:endParaRPr kumimoji="1" lang="ja-JP" altLang="en-US" sz="32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0" y="712043"/>
            <a:ext cx="24224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/>
              <a:t>(1)</a:t>
            </a:r>
            <a:r>
              <a:rPr lang="ja-JP" altLang="en-US" sz="3200" dirty="0"/>
              <a:t>  </a:t>
            </a:r>
            <a:r>
              <a:rPr kumimoji="1" lang="en-US" altLang="ja-JP" sz="3200" dirty="0"/>
              <a:t>3</a:t>
            </a:r>
            <a:r>
              <a:rPr kumimoji="1" lang="ja-JP" altLang="en-US" sz="3200" dirty="0"/>
              <a:t>の倍数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70958" y="1210505"/>
            <a:ext cx="5211683" cy="523220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2800" dirty="0"/>
              <a:t>まずは集合を用いた解答の準備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0" y="4483891"/>
            <a:ext cx="40639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/>
              <a:t>(2)</a:t>
            </a:r>
            <a:r>
              <a:rPr lang="ja-JP" altLang="en-US" sz="3200" dirty="0"/>
              <a:t>  </a:t>
            </a:r>
            <a:r>
              <a:rPr kumimoji="1" lang="en-US" altLang="ja-JP" sz="3200" dirty="0"/>
              <a:t>3</a:t>
            </a:r>
            <a:r>
              <a:rPr kumimoji="1" lang="ja-JP" altLang="en-US" sz="3200" dirty="0"/>
              <a:t>の倍数</a:t>
            </a:r>
            <a:r>
              <a:rPr lang="ja-JP" altLang="en-US" sz="3200" dirty="0"/>
              <a:t>でない数</a:t>
            </a:r>
            <a:endParaRPr kumimoji="1" lang="en-US" altLang="ja-JP" sz="3200" dirty="0"/>
          </a:p>
        </p:txBody>
      </p:sp>
      <p:grpSp>
        <p:nvGrpSpPr>
          <p:cNvPr id="2" name="グループ化 1"/>
          <p:cNvGrpSpPr/>
          <p:nvPr/>
        </p:nvGrpSpPr>
        <p:grpSpPr>
          <a:xfrm>
            <a:off x="570958" y="1814306"/>
            <a:ext cx="5963420" cy="620214"/>
            <a:chOff x="570958" y="1814306"/>
            <a:chExt cx="5963420" cy="620214"/>
          </a:xfrm>
        </p:grpSpPr>
        <p:sp>
          <p:nvSpPr>
            <p:cNvPr id="7" name="テキスト ボックス 6"/>
            <p:cNvSpPr txBox="1"/>
            <p:nvPr/>
          </p:nvSpPr>
          <p:spPr>
            <a:xfrm>
              <a:off x="570958" y="1814306"/>
              <a:ext cx="579197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200" dirty="0"/>
                <a:t>100</a:t>
              </a:r>
              <a:r>
                <a:rPr kumimoji="1" lang="ja-JP" altLang="en-US" sz="3200" dirty="0"/>
                <a:t>以下の自然数全体の集合を</a:t>
              </a:r>
            </a:p>
          </p:txBody>
        </p:sp>
        <p:pic>
          <p:nvPicPr>
            <p:cNvPr id="3" name="図 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191478" y="1891595"/>
              <a:ext cx="342900" cy="542925"/>
            </a:xfrm>
            <a:prstGeom prst="rect">
              <a:avLst/>
            </a:prstGeom>
          </p:spPr>
        </p:pic>
      </p:grpSp>
      <p:grpSp>
        <p:nvGrpSpPr>
          <p:cNvPr id="9" name="グループ化 8"/>
          <p:cNvGrpSpPr/>
          <p:nvPr/>
        </p:nvGrpSpPr>
        <p:grpSpPr>
          <a:xfrm>
            <a:off x="702117" y="2393958"/>
            <a:ext cx="7480580" cy="630523"/>
            <a:chOff x="702117" y="2393958"/>
            <a:chExt cx="7480580" cy="630523"/>
          </a:xfrm>
        </p:grpSpPr>
        <p:sp>
          <p:nvSpPr>
            <p:cNvPr id="10" name="テキスト ボックス 9"/>
            <p:cNvSpPr txBox="1"/>
            <p:nvPr/>
          </p:nvSpPr>
          <p:spPr>
            <a:xfrm>
              <a:off x="980019" y="2393958"/>
              <a:ext cx="699192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3200" dirty="0"/>
                <a:t>の部分集合で，</a:t>
              </a:r>
              <a:r>
                <a:rPr kumimoji="1" lang="en-US" altLang="ja-JP" sz="3200" dirty="0"/>
                <a:t>3</a:t>
              </a:r>
              <a:r>
                <a:rPr kumimoji="1" lang="ja-JP" altLang="en-US" sz="3200" dirty="0"/>
                <a:t>の倍数全体の集合を</a:t>
              </a:r>
            </a:p>
          </p:txBody>
        </p:sp>
        <p:pic>
          <p:nvPicPr>
            <p:cNvPr id="13" name="図 1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02117" y="2452050"/>
              <a:ext cx="342900" cy="542925"/>
            </a:xfrm>
            <a:prstGeom prst="rect">
              <a:avLst/>
            </a:prstGeom>
          </p:spPr>
        </p:pic>
        <p:pic>
          <p:nvPicPr>
            <p:cNvPr id="14" name="図 1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782647" y="2481556"/>
              <a:ext cx="400050" cy="542925"/>
            </a:xfrm>
            <a:prstGeom prst="rect">
              <a:avLst/>
            </a:prstGeom>
          </p:spPr>
        </p:pic>
      </p:grpSp>
      <p:grpSp>
        <p:nvGrpSpPr>
          <p:cNvPr id="11" name="グループ化 10"/>
          <p:cNvGrpSpPr/>
          <p:nvPr/>
        </p:nvGrpSpPr>
        <p:grpSpPr>
          <a:xfrm>
            <a:off x="3815928" y="3049611"/>
            <a:ext cx="6020799" cy="609905"/>
            <a:chOff x="3815928" y="3049611"/>
            <a:chExt cx="6020799" cy="609905"/>
          </a:xfrm>
        </p:grpSpPr>
        <p:sp>
          <p:nvSpPr>
            <p:cNvPr id="31" name="テキスト ボックス 30"/>
            <p:cNvSpPr txBox="1"/>
            <p:nvPr/>
          </p:nvSpPr>
          <p:spPr>
            <a:xfrm>
              <a:off x="3815928" y="3049611"/>
              <a:ext cx="602079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200" dirty="0"/>
                <a:t>5</a:t>
              </a:r>
              <a:r>
                <a:rPr kumimoji="1" lang="ja-JP" altLang="en-US" sz="3200" dirty="0"/>
                <a:t>の倍数全体の集合を　とする。</a:t>
              </a:r>
            </a:p>
          </p:txBody>
        </p:sp>
        <p:pic>
          <p:nvPicPr>
            <p:cNvPr id="15" name="図 1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811222" y="3116591"/>
              <a:ext cx="371475" cy="542925"/>
            </a:xfrm>
            <a:prstGeom prst="rect">
              <a:avLst/>
            </a:prstGeom>
          </p:spPr>
        </p:pic>
      </p:grpSp>
      <p:grpSp>
        <p:nvGrpSpPr>
          <p:cNvPr id="12" name="グループ化 11"/>
          <p:cNvGrpSpPr/>
          <p:nvPr/>
        </p:nvGrpSpPr>
        <p:grpSpPr>
          <a:xfrm>
            <a:off x="570958" y="3768910"/>
            <a:ext cx="5445157" cy="599866"/>
            <a:chOff x="570958" y="3768910"/>
            <a:chExt cx="5445157" cy="599866"/>
          </a:xfrm>
        </p:grpSpPr>
        <p:sp>
          <p:nvSpPr>
            <p:cNvPr id="18" name="テキスト ボックス 17"/>
            <p:cNvSpPr txBox="1"/>
            <p:nvPr/>
          </p:nvSpPr>
          <p:spPr>
            <a:xfrm>
              <a:off x="3369237" y="3784001"/>
              <a:ext cx="264687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3200" dirty="0"/>
                <a:t>であるから，</a:t>
              </a:r>
            </a:p>
          </p:txBody>
        </p:sp>
        <p:pic>
          <p:nvPicPr>
            <p:cNvPr id="16" name="図 15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70958" y="3768910"/>
              <a:ext cx="2752725" cy="542925"/>
            </a:xfrm>
            <a:prstGeom prst="rect">
              <a:avLst/>
            </a:prstGeom>
          </p:spPr>
        </p:pic>
      </p:grpSp>
      <p:pic>
        <p:nvPicPr>
          <p:cNvPr id="34" name="図 3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05972" y="3812191"/>
            <a:ext cx="1876425" cy="542925"/>
          </a:xfrm>
          <a:prstGeom prst="rect">
            <a:avLst/>
          </a:prstGeom>
        </p:spPr>
      </p:pic>
      <p:sp>
        <p:nvSpPr>
          <p:cNvPr id="20" name="楕円 19"/>
          <p:cNvSpPr/>
          <p:nvPr/>
        </p:nvSpPr>
        <p:spPr>
          <a:xfrm>
            <a:off x="2039203" y="3719348"/>
            <a:ext cx="701964" cy="67425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7" name="グループ化 16"/>
          <p:cNvGrpSpPr/>
          <p:nvPr/>
        </p:nvGrpSpPr>
        <p:grpSpPr>
          <a:xfrm>
            <a:off x="607486" y="5073954"/>
            <a:ext cx="5017459" cy="790575"/>
            <a:chOff x="607486" y="5073954"/>
            <a:chExt cx="5017459" cy="790575"/>
          </a:xfrm>
        </p:grpSpPr>
        <p:sp>
          <p:nvSpPr>
            <p:cNvPr id="27" name="テキスト ボックス 26"/>
            <p:cNvSpPr txBox="1"/>
            <p:nvPr/>
          </p:nvSpPr>
          <p:spPr>
            <a:xfrm>
              <a:off x="607486" y="5158953"/>
              <a:ext cx="501745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dirty="0"/>
                <a:t>求める集合は　　だから，</a:t>
              </a:r>
            </a:p>
          </p:txBody>
        </p:sp>
        <p:pic>
          <p:nvPicPr>
            <p:cNvPr id="35" name="図 34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3193523" y="5073954"/>
              <a:ext cx="657225" cy="790575"/>
            </a:xfrm>
            <a:prstGeom prst="rect">
              <a:avLst/>
            </a:prstGeom>
          </p:spPr>
        </p:pic>
      </p:grpSp>
      <p:pic>
        <p:nvPicPr>
          <p:cNvPr id="36" name="図 3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92879" y="5828727"/>
            <a:ext cx="3848100" cy="600075"/>
          </a:xfrm>
          <a:prstGeom prst="rect">
            <a:avLst/>
          </a:prstGeom>
        </p:spPr>
      </p:pic>
      <p:pic>
        <p:nvPicPr>
          <p:cNvPr id="37" name="図 3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425256" y="5860546"/>
            <a:ext cx="2057400" cy="542925"/>
          </a:xfrm>
          <a:prstGeom prst="rect">
            <a:avLst/>
          </a:prstGeom>
        </p:spPr>
      </p:pic>
      <p:pic>
        <p:nvPicPr>
          <p:cNvPr id="38" name="図 37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474179" y="5852880"/>
            <a:ext cx="933450" cy="54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366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90737"/>
            <a:ext cx="24929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/>
              <a:t>＜例題１＞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0" y="744890"/>
            <a:ext cx="47019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/>
              <a:t>(3)</a:t>
            </a:r>
            <a:r>
              <a:rPr lang="ja-JP" altLang="en-US" sz="3200" dirty="0"/>
              <a:t>  </a:t>
            </a:r>
            <a:r>
              <a:rPr kumimoji="1" lang="en-US" altLang="ja-JP" sz="3200" dirty="0"/>
              <a:t>3</a:t>
            </a:r>
            <a:r>
              <a:rPr kumimoji="1" lang="ja-JP" altLang="en-US" sz="3200" dirty="0"/>
              <a:t>の倍数かつ</a:t>
            </a:r>
            <a:r>
              <a:rPr kumimoji="1" lang="en-US" altLang="ja-JP" sz="3200" dirty="0"/>
              <a:t>5</a:t>
            </a:r>
            <a:r>
              <a:rPr kumimoji="1" lang="ja-JP" altLang="en-US" sz="3200" dirty="0"/>
              <a:t>の倍数</a:t>
            </a:r>
            <a:endParaRPr kumimoji="1" lang="en-US" altLang="ja-JP" sz="3200" dirty="0"/>
          </a:p>
        </p:txBody>
      </p:sp>
      <p:sp>
        <p:nvSpPr>
          <p:cNvPr id="17" name="正方形/長方形 16"/>
          <p:cNvSpPr/>
          <p:nvPr/>
        </p:nvSpPr>
        <p:spPr>
          <a:xfrm>
            <a:off x="417042" y="1535606"/>
            <a:ext cx="515397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dirty="0"/>
              <a:t>『3</a:t>
            </a:r>
            <a:r>
              <a:rPr lang="ja-JP" altLang="en-US" sz="3200" dirty="0"/>
              <a:t>の倍数かつ</a:t>
            </a:r>
            <a:r>
              <a:rPr lang="en-US" altLang="ja-JP" sz="3200" dirty="0"/>
              <a:t>5</a:t>
            </a:r>
            <a:r>
              <a:rPr lang="ja-JP" altLang="en-US" sz="3200" dirty="0"/>
              <a:t>の倍数</a:t>
            </a:r>
            <a:r>
              <a:rPr lang="en-US" altLang="ja-JP" sz="3200" dirty="0"/>
              <a:t>』</a:t>
            </a:r>
            <a:r>
              <a:rPr lang="ja-JP" altLang="en-US" sz="3200" dirty="0"/>
              <a:t>は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504873" y="1535606"/>
            <a:ext cx="2691763" cy="58477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3200" dirty="0">
                <a:solidFill>
                  <a:schemeClr val="tx1"/>
                </a:solidFill>
              </a:rPr>
              <a:t>『15</a:t>
            </a:r>
            <a:r>
              <a:rPr kumimoji="1" lang="ja-JP" altLang="en-US" sz="3200" dirty="0">
                <a:solidFill>
                  <a:schemeClr val="tx1"/>
                </a:solidFill>
              </a:rPr>
              <a:t>の倍数</a:t>
            </a:r>
            <a:r>
              <a:rPr kumimoji="1" lang="en-US" altLang="ja-JP" sz="3200" dirty="0">
                <a:solidFill>
                  <a:schemeClr val="tx1"/>
                </a:solidFill>
              </a:rPr>
              <a:t>』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8285017" y="1535606"/>
            <a:ext cx="26693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と同じだから，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426836" y="2284472"/>
            <a:ext cx="14157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より，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0" y="3799058"/>
            <a:ext cx="51122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/>
              <a:t>(3)</a:t>
            </a:r>
            <a:r>
              <a:rPr lang="ja-JP" altLang="en-US" sz="3200" dirty="0"/>
              <a:t>  </a:t>
            </a:r>
            <a:r>
              <a:rPr kumimoji="1" lang="en-US" altLang="ja-JP" sz="3200" dirty="0"/>
              <a:t>3</a:t>
            </a:r>
            <a:r>
              <a:rPr kumimoji="1" lang="ja-JP" altLang="en-US" sz="3200" dirty="0"/>
              <a:t>の倍</a:t>
            </a:r>
            <a:r>
              <a:rPr lang="ja-JP" altLang="en-US" sz="3200" dirty="0"/>
              <a:t>数または</a:t>
            </a:r>
            <a:r>
              <a:rPr kumimoji="1" lang="en-US" altLang="ja-JP" sz="3200" dirty="0"/>
              <a:t>5</a:t>
            </a:r>
            <a:r>
              <a:rPr kumimoji="1" lang="ja-JP" altLang="en-US" sz="3200" dirty="0"/>
              <a:t>の倍数</a:t>
            </a:r>
            <a:endParaRPr kumimoji="1" lang="en-US" altLang="ja-JP" sz="3200" dirty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198" y="2349993"/>
            <a:ext cx="2971800" cy="542925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734" y="3039491"/>
            <a:ext cx="2428875" cy="542925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1037" y="4589772"/>
            <a:ext cx="1733550" cy="542925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32770" y="4540911"/>
            <a:ext cx="5019675" cy="542925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50263" y="5215251"/>
            <a:ext cx="3505200" cy="542925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350263" y="5889591"/>
            <a:ext cx="933450" cy="54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6601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 animBg="1"/>
      <p:bldP spid="19" grpId="0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90737"/>
            <a:ext cx="24929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/>
              <a:t>＜例題２＞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43346" y="655736"/>
            <a:ext cx="29193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/>
              <a:t>100</a:t>
            </a:r>
            <a:r>
              <a:rPr kumimoji="1" lang="ja-JP" altLang="en-US" sz="3200" dirty="0"/>
              <a:t>人の集合を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14907" y="1190653"/>
            <a:ext cx="41072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/>
              <a:t>a</a:t>
            </a:r>
            <a:r>
              <a:rPr kumimoji="1" lang="ja-JP" altLang="en-US" sz="3200" dirty="0"/>
              <a:t>に賛成の人の集合を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921705" y="1212394"/>
            <a:ext cx="45272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 err="1"/>
              <a:t>，</a:t>
            </a:r>
            <a:r>
              <a:rPr kumimoji="1" lang="en-US" altLang="ja-JP" sz="3200" dirty="0"/>
              <a:t>b</a:t>
            </a:r>
            <a:r>
              <a:rPr kumimoji="1" lang="ja-JP" altLang="en-US" sz="3200" dirty="0"/>
              <a:t>に賛成の人の集合を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9651999" y="1219260"/>
            <a:ext cx="1826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とする。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53734" y="1789918"/>
            <a:ext cx="51667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/>
              <a:t>a</a:t>
            </a:r>
            <a:r>
              <a:rPr kumimoji="1" lang="ja-JP" altLang="en-US" sz="3200" dirty="0" err="1"/>
              <a:t>にも</a:t>
            </a:r>
            <a:r>
              <a:rPr kumimoji="1" lang="en-US" altLang="ja-JP" sz="3200" dirty="0"/>
              <a:t>b</a:t>
            </a:r>
            <a:r>
              <a:rPr kumimoji="1" lang="ja-JP" altLang="en-US" sz="3200" dirty="0" err="1"/>
              <a:t>にも</a:t>
            </a:r>
            <a:r>
              <a:rPr kumimoji="1" lang="ja-JP" altLang="en-US" sz="3200" dirty="0"/>
              <a:t>賛成でない人は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93840" y="5570888"/>
            <a:ext cx="1826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/>
              <a:t>よって，</a:t>
            </a:r>
            <a:endParaRPr kumimoji="1" lang="ja-JP" altLang="en-US" sz="3200" dirty="0"/>
          </a:p>
        </p:txBody>
      </p:sp>
      <p:sp>
        <p:nvSpPr>
          <p:cNvPr id="26" name="正方形/長方形 25"/>
          <p:cNvSpPr/>
          <p:nvPr/>
        </p:nvSpPr>
        <p:spPr>
          <a:xfrm>
            <a:off x="1917905" y="2410584"/>
            <a:ext cx="2238459" cy="74525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4015" y="712076"/>
            <a:ext cx="342900" cy="542925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5367" y="1246791"/>
            <a:ext cx="400050" cy="542925"/>
          </a:xfrm>
          <a:prstGeom prst="rect">
            <a:avLst/>
          </a:prstGeom>
        </p:spPr>
      </p:pic>
      <p:pic>
        <p:nvPicPr>
          <p:cNvPr id="25" name="図 2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90691" y="1291718"/>
            <a:ext cx="371475" cy="542925"/>
          </a:xfrm>
          <a:prstGeom prst="rect">
            <a:avLst/>
          </a:prstGeom>
        </p:spPr>
      </p:pic>
      <p:pic>
        <p:nvPicPr>
          <p:cNvPr id="27" name="図 2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17970" y="2526524"/>
            <a:ext cx="1838325" cy="600075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7326" y="3435365"/>
            <a:ext cx="1838325" cy="600075"/>
          </a:xfrm>
          <a:prstGeom prst="rect">
            <a:avLst/>
          </a:prstGeom>
        </p:spPr>
      </p:pic>
      <p:pic>
        <p:nvPicPr>
          <p:cNvPr id="29" name="図 2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92233" y="3442279"/>
            <a:ext cx="3581400" cy="542925"/>
          </a:xfrm>
          <a:prstGeom prst="rect">
            <a:avLst/>
          </a:prstGeom>
        </p:spPr>
      </p:pic>
      <p:pic>
        <p:nvPicPr>
          <p:cNvPr id="30" name="図 2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8683" y="4215066"/>
            <a:ext cx="1733550" cy="542925"/>
          </a:xfrm>
          <a:prstGeom prst="rect">
            <a:avLst/>
          </a:prstGeom>
        </p:spPr>
      </p:pic>
      <p:pic>
        <p:nvPicPr>
          <p:cNvPr id="31" name="図 3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015651" y="4162253"/>
            <a:ext cx="5019675" cy="542925"/>
          </a:xfrm>
          <a:prstGeom prst="rect">
            <a:avLst/>
          </a:prstGeom>
        </p:spPr>
      </p:pic>
      <p:pic>
        <p:nvPicPr>
          <p:cNvPr id="32" name="図 3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015651" y="4850714"/>
            <a:ext cx="2752725" cy="542925"/>
          </a:xfrm>
          <a:prstGeom prst="rect">
            <a:avLst/>
          </a:prstGeom>
        </p:spPr>
      </p:pic>
      <p:pic>
        <p:nvPicPr>
          <p:cNvPr id="33" name="図 3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68376" y="4830052"/>
            <a:ext cx="933450" cy="542925"/>
          </a:xfrm>
          <a:prstGeom prst="rect">
            <a:avLst/>
          </a:prstGeom>
        </p:spPr>
      </p:pic>
      <p:pic>
        <p:nvPicPr>
          <p:cNvPr id="35" name="図 3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65296" y="5581094"/>
            <a:ext cx="1838325" cy="600075"/>
          </a:xfrm>
          <a:prstGeom prst="rect">
            <a:avLst/>
          </a:prstGeom>
        </p:spPr>
      </p:pic>
      <p:pic>
        <p:nvPicPr>
          <p:cNvPr id="36" name="図 35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516233" y="5605369"/>
            <a:ext cx="2057400" cy="542925"/>
          </a:xfrm>
          <a:prstGeom prst="rect">
            <a:avLst/>
          </a:prstGeom>
        </p:spPr>
      </p:pic>
      <p:pic>
        <p:nvPicPr>
          <p:cNvPr id="37" name="図 36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571454" y="5597824"/>
            <a:ext cx="714375" cy="542925"/>
          </a:xfrm>
          <a:prstGeom prst="rect">
            <a:avLst/>
          </a:prstGeom>
        </p:spPr>
      </p:pic>
      <p:pic>
        <p:nvPicPr>
          <p:cNvPr id="38" name="図 37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035326" y="2529626"/>
            <a:ext cx="5105400" cy="3451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2362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11" grpId="0"/>
      <p:bldP spid="13" grpId="0"/>
      <p:bldP spid="21" grpId="0"/>
      <p:bldP spid="26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622</TotalTime>
  <Words>199</Words>
  <Application>Microsoft Office PowerPoint</Application>
  <PresentationFormat>ワイド画面</PresentationFormat>
  <Paragraphs>37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3" baseType="lpstr">
      <vt:lpstr>游ゴシック</vt:lpstr>
      <vt:lpstr>游ゴシック Light</vt:lpstr>
      <vt:lpstr>Arial</vt:lpstr>
      <vt:lpstr>Cambria Math</vt:lpstr>
      <vt:lpstr>Office テーマ</vt:lpstr>
      <vt:lpstr>集合の要素の個数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集合の要素の個数</dc:title>
  <dc:creator>湯浅太一</dc:creator>
  <cp:lastModifiedBy>okayamaken</cp:lastModifiedBy>
  <cp:revision>27</cp:revision>
  <dcterms:created xsi:type="dcterms:W3CDTF">2017-04-13T10:58:40Z</dcterms:created>
  <dcterms:modified xsi:type="dcterms:W3CDTF">2017-04-14T01:26:52Z</dcterms:modified>
</cp:coreProperties>
</file>