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7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77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5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2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55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63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58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0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2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6FBE-C47E-4473-9D58-A876DC56E1A6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BF9F-1ED4-432E-97ED-0A1E7A65C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36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png"/><Relationship Id="rId7" Type="http://schemas.openxmlformats.org/officeDocument/2006/relationships/image" Target="../media/image32.jpe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11" Type="http://schemas.openxmlformats.org/officeDocument/2006/relationships/image" Target="../media/image36.png"/><Relationship Id="rId5" Type="http://schemas.openxmlformats.org/officeDocument/2006/relationships/image" Target="../media/image30.jpeg"/><Relationship Id="rId10" Type="http://schemas.openxmlformats.org/officeDocument/2006/relationships/image" Target="../media/image35.png"/><Relationship Id="rId4" Type="http://schemas.openxmlformats.org/officeDocument/2006/relationships/image" Target="../media/image29.jpeg"/><Relationship Id="rId9" Type="http://schemas.openxmlformats.org/officeDocument/2006/relationships/image" Target="../media/image3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9.jpeg"/><Relationship Id="rId3" Type="http://schemas.openxmlformats.org/officeDocument/2006/relationships/image" Target="../media/image39.png"/><Relationship Id="rId7" Type="http://schemas.openxmlformats.org/officeDocument/2006/relationships/image" Target="../media/image49.png"/><Relationship Id="rId12" Type="http://schemas.openxmlformats.org/officeDocument/2006/relationships/image" Target="../media/image5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7.png"/><Relationship Id="rId5" Type="http://schemas.openxmlformats.org/officeDocument/2006/relationships/image" Target="../media/image53.png"/><Relationship Id="rId10" Type="http://schemas.openxmlformats.org/officeDocument/2006/relationships/image" Target="../media/image56.png"/><Relationship Id="rId4" Type="http://schemas.openxmlformats.org/officeDocument/2006/relationships/image" Target="../media/image4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4019026" cy="7841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3600" dirty="0"/>
              <a:t>集合の要素の個数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48624" y="1946246"/>
                <a:ext cx="70142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200" dirty="0"/>
                  <a:t>集合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sz="3200" dirty="0"/>
                  <a:t>の要素の個数を　　　で表す。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24" y="1946246"/>
                <a:ext cx="7014292" cy="584775"/>
              </a:xfrm>
              <a:prstGeom prst="rect">
                <a:avLst/>
              </a:prstGeom>
              <a:blipFill>
                <a:blip r:embed="rId2"/>
                <a:stretch>
                  <a:fillRect l="-2172" t="-12500" r="-139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2835479" y="331880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が成り立つ。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424" y="1946246"/>
            <a:ext cx="1135380" cy="8686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414" y="3394131"/>
            <a:ext cx="1638300" cy="7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4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38201" y="365125"/>
            <a:ext cx="4019026" cy="7841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/>
              <a:t>集合の要素の個数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755" y="144290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＜例１＞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74234" y="150446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とする。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0910" y="260178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28334" y="394837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より，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646" y="1556811"/>
            <a:ext cx="3992880" cy="5562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988" y="3193701"/>
            <a:ext cx="1821977" cy="59900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0614" y="3186562"/>
            <a:ext cx="1653540" cy="5486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910" y="4005880"/>
            <a:ext cx="4701540" cy="55626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1343" y="4013019"/>
            <a:ext cx="2490107" cy="58076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679" y="2137964"/>
            <a:ext cx="5591175" cy="5238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1915" y="2460593"/>
            <a:ext cx="4139615" cy="310991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1" y="4904445"/>
            <a:ext cx="2974303" cy="66606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30867" y="4903755"/>
            <a:ext cx="1962150" cy="6667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6012727" y="4903755"/>
                <a:ext cx="280851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727" y="4903755"/>
                <a:ext cx="280851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8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 flipH="1">
            <a:off x="2209054" y="378225"/>
            <a:ext cx="201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を求める。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06400" y="1450109"/>
            <a:ext cx="6862618" cy="812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05286" y="3024700"/>
            <a:ext cx="4239005" cy="812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73" y="409077"/>
            <a:ext cx="1851660" cy="54864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73" y="1582189"/>
            <a:ext cx="2438400" cy="54864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2903" y="1572401"/>
            <a:ext cx="1394460" cy="54864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467" y="1572401"/>
            <a:ext cx="2179320" cy="5486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400" y="3190898"/>
            <a:ext cx="1783080" cy="6172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1822" y="3202623"/>
            <a:ext cx="2331720" cy="55626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7933" y="716054"/>
            <a:ext cx="4657748" cy="373717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8994" y="722151"/>
            <a:ext cx="4663844" cy="373107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46151" y="716054"/>
            <a:ext cx="4663844" cy="373717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25497" y="716054"/>
            <a:ext cx="4663844" cy="37371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56017" y="1582189"/>
            <a:ext cx="933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1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831560" y="1292647"/>
            <a:ext cx="2709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のとき，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2209054" y="378225"/>
            <a:ext cx="201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を求める。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88591" y="3075709"/>
            <a:ext cx="4923918" cy="8312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91" y="414360"/>
            <a:ext cx="1851660" cy="54864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77" y="1310714"/>
            <a:ext cx="2125980" cy="54864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60" y="3213215"/>
            <a:ext cx="4411980" cy="55626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111" y="1460615"/>
            <a:ext cx="57816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65337" y="36225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＜例２＞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274" y="294014"/>
            <a:ext cx="5096698" cy="345673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030" y="3913955"/>
            <a:ext cx="3438442" cy="260931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18" y="1556467"/>
            <a:ext cx="2438400" cy="5562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9854" y="1557151"/>
            <a:ext cx="4503420" cy="55626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4396" y="2388067"/>
            <a:ext cx="1104900" cy="56388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684" y="2378918"/>
            <a:ext cx="883920" cy="55626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7783" y="2392986"/>
            <a:ext cx="670560" cy="54864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4396" y="3171626"/>
            <a:ext cx="1150620" cy="57912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5337" y="4397533"/>
            <a:ext cx="1771650" cy="60007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9569" y="4454683"/>
            <a:ext cx="2324100" cy="54292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50708" y="5293219"/>
            <a:ext cx="32670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8406" y="10064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＜例題１＞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9097" y="118912"/>
            <a:ext cx="4560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100</a:t>
            </a:r>
            <a:r>
              <a:rPr kumimoji="1" lang="ja-JP" altLang="en-US" sz="3200" dirty="0"/>
              <a:t>以下の</a:t>
            </a:r>
            <a:r>
              <a:rPr lang="ja-JP" altLang="en-US" sz="3200" dirty="0"/>
              <a:t>自然数のうち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12043"/>
            <a:ext cx="2422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(1)</a:t>
            </a:r>
            <a:r>
              <a:rPr lang="ja-JP" altLang="en-US" sz="3200" dirty="0"/>
              <a:t>  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の倍数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0958" y="1210505"/>
            <a:ext cx="5211683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/>
              <a:t>まずは集合を用いた解答の準備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0" y="4483891"/>
            <a:ext cx="4063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(2)</a:t>
            </a:r>
            <a:r>
              <a:rPr lang="ja-JP" altLang="en-US" sz="3200" dirty="0"/>
              <a:t>  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の倍数</a:t>
            </a:r>
            <a:r>
              <a:rPr lang="ja-JP" altLang="en-US" sz="3200" dirty="0"/>
              <a:t>でない数</a:t>
            </a:r>
            <a:endParaRPr kumimoji="1" lang="en-US" altLang="ja-JP" sz="32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70958" y="1814306"/>
            <a:ext cx="5963420" cy="620214"/>
            <a:chOff x="570958" y="1814306"/>
            <a:chExt cx="5963420" cy="62021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570958" y="1814306"/>
              <a:ext cx="57919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100</a:t>
              </a:r>
              <a:r>
                <a:rPr kumimoji="1" lang="ja-JP" altLang="en-US" sz="3200" dirty="0"/>
                <a:t>以下の自然数全体の集合を</a:t>
              </a:r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91478" y="1891595"/>
              <a:ext cx="342900" cy="542925"/>
            </a:xfrm>
            <a:prstGeom prst="rect">
              <a:avLst/>
            </a:prstGeom>
          </p:spPr>
        </p:pic>
      </p:grpSp>
      <p:grpSp>
        <p:nvGrpSpPr>
          <p:cNvPr id="9" name="グループ化 8"/>
          <p:cNvGrpSpPr/>
          <p:nvPr/>
        </p:nvGrpSpPr>
        <p:grpSpPr>
          <a:xfrm>
            <a:off x="702117" y="2393958"/>
            <a:ext cx="7480580" cy="630523"/>
            <a:chOff x="702117" y="2393958"/>
            <a:chExt cx="7480580" cy="630523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980019" y="2393958"/>
              <a:ext cx="6991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/>
                <a:t>の部分集合で，</a:t>
              </a:r>
              <a:r>
                <a:rPr kumimoji="1" lang="en-US" altLang="ja-JP" sz="3200" dirty="0"/>
                <a:t>3</a:t>
              </a:r>
              <a:r>
                <a:rPr kumimoji="1" lang="ja-JP" altLang="en-US" sz="3200" dirty="0"/>
                <a:t>の倍数全体の集合を</a:t>
              </a: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2117" y="2452050"/>
              <a:ext cx="342900" cy="542925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82647" y="2481556"/>
              <a:ext cx="400050" cy="542925"/>
            </a:xfrm>
            <a:prstGeom prst="rect">
              <a:avLst/>
            </a:prstGeom>
          </p:spPr>
        </p:pic>
      </p:grpSp>
      <p:grpSp>
        <p:nvGrpSpPr>
          <p:cNvPr id="11" name="グループ化 10"/>
          <p:cNvGrpSpPr/>
          <p:nvPr/>
        </p:nvGrpSpPr>
        <p:grpSpPr>
          <a:xfrm>
            <a:off x="3815928" y="3049611"/>
            <a:ext cx="6020799" cy="609905"/>
            <a:chOff x="3815928" y="3049611"/>
            <a:chExt cx="6020799" cy="609905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3815928" y="3049611"/>
              <a:ext cx="60207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dirty="0"/>
                <a:t>5</a:t>
              </a:r>
              <a:r>
                <a:rPr kumimoji="1" lang="ja-JP" altLang="en-US" sz="3200" dirty="0"/>
                <a:t>の倍数全体の集合を　とする。</a:t>
              </a: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1222" y="3116591"/>
              <a:ext cx="371475" cy="542925"/>
            </a:xfrm>
            <a:prstGeom prst="rect">
              <a:avLst/>
            </a:prstGeom>
          </p:spPr>
        </p:pic>
      </p:grpSp>
      <p:grpSp>
        <p:nvGrpSpPr>
          <p:cNvPr id="12" name="グループ化 11"/>
          <p:cNvGrpSpPr/>
          <p:nvPr/>
        </p:nvGrpSpPr>
        <p:grpSpPr>
          <a:xfrm>
            <a:off x="570958" y="3768910"/>
            <a:ext cx="5445157" cy="599866"/>
            <a:chOff x="570958" y="3768910"/>
            <a:chExt cx="5445157" cy="599866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3369237" y="3784001"/>
              <a:ext cx="26468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であるから，</a:t>
              </a: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0958" y="3768910"/>
              <a:ext cx="2752725" cy="542925"/>
            </a:xfrm>
            <a:prstGeom prst="rect">
              <a:avLst/>
            </a:prstGeom>
          </p:spPr>
        </p:pic>
      </p:grpSp>
      <p:pic>
        <p:nvPicPr>
          <p:cNvPr id="34" name="図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5972" y="3812191"/>
            <a:ext cx="1876425" cy="542925"/>
          </a:xfrm>
          <a:prstGeom prst="rect">
            <a:avLst/>
          </a:prstGeom>
        </p:spPr>
      </p:pic>
      <p:sp>
        <p:nvSpPr>
          <p:cNvPr id="20" name="楕円 19"/>
          <p:cNvSpPr/>
          <p:nvPr/>
        </p:nvSpPr>
        <p:spPr>
          <a:xfrm>
            <a:off x="2039203" y="3719348"/>
            <a:ext cx="701964" cy="6742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607486" y="5073954"/>
            <a:ext cx="5017459" cy="790575"/>
            <a:chOff x="607486" y="5073954"/>
            <a:chExt cx="5017459" cy="790575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607486" y="5158953"/>
              <a:ext cx="50174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/>
                <a:t>求める集合は　　だから，</a:t>
              </a:r>
            </a:p>
          </p:txBody>
        </p: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93523" y="5073954"/>
              <a:ext cx="657225" cy="790575"/>
            </a:xfrm>
            <a:prstGeom prst="rect">
              <a:avLst/>
            </a:prstGeom>
          </p:spPr>
        </p:pic>
      </p:grpSp>
      <p:pic>
        <p:nvPicPr>
          <p:cNvPr id="36" name="図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2879" y="5828727"/>
            <a:ext cx="3848100" cy="60007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5256" y="5860546"/>
            <a:ext cx="2057400" cy="542925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74179" y="5852880"/>
            <a:ext cx="9334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6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73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＜例題１＞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44890"/>
            <a:ext cx="4701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(3)</a:t>
            </a:r>
            <a:r>
              <a:rPr lang="ja-JP" altLang="en-US" sz="3200" dirty="0"/>
              <a:t>  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の倍数かつ</a:t>
            </a:r>
            <a:r>
              <a:rPr kumimoji="1" lang="en-US" altLang="ja-JP" sz="3200" dirty="0"/>
              <a:t>5</a:t>
            </a:r>
            <a:r>
              <a:rPr kumimoji="1" lang="ja-JP" altLang="en-US" sz="3200" dirty="0"/>
              <a:t>の倍数</a:t>
            </a:r>
            <a:endParaRPr kumimoji="1" lang="en-US" altLang="ja-JP" sz="3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417042" y="1535606"/>
            <a:ext cx="5153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/>
              <a:t>『3</a:t>
            </a:r>
            <a:r>
              <a:rPr lang="ja-JP" altLang="en-US" sz="3200" dirty="0"/>
              <a:t>の倍数かつ</a:t>
            </a:r>
            <a:r>
              <a:rPr lang="en-US" altLang="ja-JP" sz="3200" dirty="0"/>
              <a:t>5</a:t>
            </a:r>
            <a:r>
              <a:rPr lang="ja-JP" altLang="en-US" sz="3200" dirty="0"/>
              <a:t>の倍数</a:t>
            </a:r>
            <a:r>
              <a:rPr lang="en-US" altLang="ja-JP" sz="3200" dirty="0"/>
              <a:t>』</a:t>
            </a:r>
            <a:r>
              <a:rPr lang="ja-JP" altLang="en-US" sz="3200" dirty="0"/>
              <a:t>は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4873" y="1535606"/>
            <a:ext cx="2691763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chemeClr val="tx1"/>
                </a:solidFill>
              </a:rPr>
              <a:t>『15</a:t>
            </a:r>
            <a:r>
              <a:rPr kumimoji="1" lang="ja-JP" altLang="en-US" sz="3200" dirty="0">
                <a:solidFill>
                  <a:schemeClr val="tx1"/>
                </a:solidFill>
              </a:rPr>
              <a:t>の倍数</a:t>
            </a:r>
            <a:r>
              <a:rPr kumimoji="1" lang="en-US" altLang="ja-JP" sz="3200" dirty="0">
                <a:solidFill>
                  <a:schemeClr val="tx1"/>
                </a:solidFill>
              </a:rPr>
              <a:t>』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85017" y="1535606"/>
            <a:ext cx="2669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と同じだから，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26836" y="228447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より，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3799058"/>
            <a:ext cx="5112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(3)</a:t>
            </a:r>
            <a:r>
              <a:rPr lang="ja-JP" altLang="en-US" sz="3200" dirty="0"/>
              <a:t>  </a:t>
            </a:r>
            <a:r>
              <a:rPr kumimoji="1" lang="en-US" altLang="ja-JP" sz="3200" dirty="0"/>
              <a:t>3</a:t>
            </a:r>
            <a:r>
              <a:rPr kumimoji="1" lang="ja-JP" altLang="en-US" sz="3200" dirty="0"/>
              <a:t>の倍</a:t>
            </a:r>
            <a:r>
              <a:rPr lang="ja-JP" altLang="en-US" sz="3200" dirty="0"/>
              <a:t>数または</a:t>
            </a:r>
            <a:r>
              <a:rPr kumimoji="1" lang="en-US" altLang="ja-JP" sz="3200" dirty="0"/>
              <a:t>5</a:t>
            </a:r>
            <a:r>
              <a:rPr kumimoji="1" lang="ja-JP" altLang="en-US" sz="3200" dirty="0"/>
              <a:t>の倍数</a:t>
            </a:r>
            <a:endParaRPr kumimoji="1" lang="en-US" altLang="ja-JP" sz="3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98" y="2349993"/>
            <a:ext cx="2971800" cy="5429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34" y="3039491"/>
            <a:ext cx="2428875" cy="5429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37" y="4589772"/>
            <a:ext cx="1733550" cy="5429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2770" y="4540911"/>
            <a:ext cx="5019675" cy="54292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0263" y="5215251"/>
            <a:ext cx="3505200" cy="5429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263" y="5889591"/>
            <a:ext cx="9334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737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＜例題２＞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3346" y="655736"/>
            <a:ext cx="29193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100</a:t>
            </a:r>
            <a:r>
              <a:rPr kumimoji="1" lang="ja-JP" altLang="en-US" sz="3200" dirty="0"/>
              <a:t>人の集合を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907" y="1190653"/>
            <a:ext cx="4107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a</a:t>
            </a:r>
            <a:r>
              <a:rPr kumimoji="1" lang="ja-JP" altLang="en-US" sz="3200" dirty="0"/>
              <a:t>に賛成の人の集合を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21705" y="1212394"/>
            <a:ext cx="4527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err="1"/>
              <a:t>，</a:t>
            </a:r>
            <a:r>
              <a:rPr kumimoji="1" lang="en-US" altLang="ja-JP" sz="3200" dirty="0"/>
              <a:t>b</a:t>
            </a:r>
            <a:r>
              <a:rPr kumimoji="1" lang="ja-JP" altLang="en-US" sz="3200" dirty="0"/>
              <a:t>に賛成の人の集合を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651999" y="121926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とする。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734" y="1789918"/>
            <a:ext cx="5166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a</a:t>
            </a:r>
            <a:r>
              <a:rPr kumimoji="1" lang="ja-JP" altLang="en-US" sz="3200" dirty="0" err="1"/>
              <a:t>にも</a:t>
            </a:r>
            <a:r>
              <a:rPr kumimoji="1" lang="en-US" altLang="ja-JP" sz="3200" dirty="0"/>
              <a:t>b</a:t>
            </a:r>
            <a:r>
              <a:rPr kumimoji="1" lang="ja-JP" altLang="en-US" sz="3200" dirty="0" err="1"/>
              <a:t>にも</a:t>
            </a:r>
            <a:r>
              <a:rPr kumimoji="1" lang="ja-JP" altLang="en-US" sz="3200" dirty="0"/>
              <a:t>賛成でない人は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3840" y="55708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よって，</a:t>
            </a:r>
            <a:endParaRPr kumimoji="1" lang="ja-JP" altLang="en-US" sz="3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917905" y="2410584"/>
            <a:ext cx="2238459" cy="7452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015" y="712076"/>
            <a:ext cx="342900" cy="5429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367" y="1246791"/>
            <a:ext cx="400050" cy="54292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0691" y="1291718"/>
            <a:ext cx="371475" cy="542925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970" y="2526524"/>
            <a:ext cx="1838325" cy="60007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326" y="3435365"/>
            <a:ext cx="1838325" cy="60007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2233" y="3442279"/>
            <a:ext cx="3581400" cy="54292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683" y="4215066"/>
            <a:ext cx="1733550" cy="542925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15651" y="4162253"/>
            <a:ext cx="5019675" cy="54292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15651" y="4850714"/>
            <a:ext cx="2752725" cy="54292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68376" y="4830052"/>
            <a:ext cx="933450" cy="54292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296" y="5581094"/>
            <a:ext cx="1838325" cy="60007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16233" y="5605369"/>
            <a:ext cx="2057400" cy="54292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71454" y="5597824"/>
            <a:ext cx="714375" cy="542925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35326" y="2529626"/>
            <a:ext cx="5105400" cy="3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3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3" grpId="0"/>
      <p:bldP spid="21" grpId="0"/>
      <p:bldP spid="2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199</Words>
  <Application>Microsoft Office PowerPoint</Application>
  <PresentationFormat>ワイド画面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Cambria Math</vt:lpstr>
      <vt:lpstr>Office テーマ</vt:lpstr>
      <vt:lpstr>集合の要素の個数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集合の要素の個数</dc:title>
  <dc:creator>湯浅太一</dc:creator>
  <cp:lastModifiedBy>okayamaken</cp:lastModifiedBy>
  <cp:revision>27</cp:revision>
  <dcterms:created xsi:type="dcterms:W3CDTF">2017-04-13T10:58:40Z</dcterms:created>
  <dcterms:modified xsi:type="dcterms:W3CDTF">2017-04-14T01:26:52Z</dcterms:modified>
</cp:coreProperties>
</file>