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52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89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28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11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5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30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6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4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79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52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90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3A684-E9CB-4640-86EE-16FC695214C2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6C492-BA51-4C14-A5F1-CF748A85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82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tags" Target="../tags/tag6.xml"/><Relationship Id="rId16" Type="http://schemas.openxmlformats.org/officeDocument/2006/relationships/image" Target="../media/image14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image" Target="../media/image3.wmf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/>
        </p:nvSpPr>
        <p:spPr>
          <a:xfrm>
            <a:off x="128016" y="113330"/>
            <a:ext cx="2497738" cy="6920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72000" tIns="36000" rIns="72000" bIns="3600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樹形図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93120" y="3110125"/>
            <a:ext cx="484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O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80000" y="2038789"/>
            <a:ext cx="463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A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16139" y="1403680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C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80576" y="1402632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F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97789" y="2193892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F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 flipH="1">
            <a:off x="5903524" y="1402632"/>
            <a:ext cx="44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H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 flipH="1">
            <a:off x="5905506" y="2193892"/>
            <a:ext cx="44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H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41787" y="2609226"/>
            <a:ext cx="490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D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06224" y="2985387"/>
            <a:ext cx="482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G</a:t>
            </a:r>
            <a:endParaRPr kumimoji="1" lang="ja-JP" altLang="en-US" sz="3200" dirty="0"/>
          </a:p>
        </p:txBody>
      </p:sp>
      <p:sp>
        <p:nvSpPr>
          <p:cNvPr id="17" name="テキスト ボックス 16"/>
          <p:cNvSpPr txBox="1"/>
          <p:nvPr/>
        </p:nvSpPr>
        <p:spPr>
          <a:xfrm flipH="1">
            <a:off x="5913941" y="2985387"/>
            <a:ext cx="44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H</a:t>
            </a:r>
            <a:endParaRPr kumimoji="1" lang="ja-JP" altLang="en-US" sz="3200" dirty="0"/>
          </a:p>
        </p:txBody>
      </p:sp>
      <p:cxnSp>
        <p:nvCxnSpPr>
          <p:cNvPr id="19" name="直線コネクタ 18"/>
          <p:cNvCxnSpPr>
            <a:cxnSpLocks/>
            <a:stCxn id="8" idx="3"/>
            <a:endCxn id="9" idx="1"/>
          </p:cNvCxnSpPr>
          <p:nvPr/>
        </p:nvCxnSpPr>
        <p:spPr>
          <a:xfrm flipV="1">
            <a:off x="1577548" y="2331177"/>
            <a:ext cx="702452" cy="1071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cxnSpLocks/>
            <a:stCxn id="10" idx="1"/>
            <a:endCxn id="9" idx="3"/>
          </p:cNvCxnSpPr>
          <p:nvPr/>
        </p:nvCxnSpPr>
        <p:spPr>
          <a:xfrm flipH="1">
            <a:off x="2743588" y="1696068"/>
            <a:ext cx="772551" cy="635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1" idx="1"/>
            <a:endCxn id="10" idx="3"/>
          </p:cNvCxnSpPr>
          <p:nvPr/>
        </p:nvCxnSpPr>
        <p:spPr>
          <a:xfrm flipH="1">
            <a:off x="3981331" y="1695020"/>
            <a:ext cx="699245" cy="1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1" idx="3"/>
            <a:endCxn id="13" idx="3"/>
          </p:cNvCxnSpPr>
          <p:nvPr/>
        </p:nvCxnSpPr>
        <p:spPr>
          <a:xfrm>
            <a:off x="5115310" y="1695020"/>
            <a:ext cx="7882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2" idx="3"/>
            <a:endCxn id="14" idx="3"/>
          </p:cNvCxnSpPr>
          <p:nvPr/>
        </p:nvCxnSpPr>
        <p:spPr>
          <a:xfrm>
            <a:off x="5132523" y="2486280"/>
            <a:ext cx="772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15" idx="3"/>
            <a:endCxn id="16" idx="1"/>
          </p:cNvCxnSpPr>
          <p:nvPr/>
        </p:nvCxnSpPr>
        <p:spPr>
          <a:xfrm>
            <a:off x="4032627" y="2901614"/>
            <a:ext cx="673597" cy="376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16" idx="3"/>
            <a:endCxn id="17" idx="3"/>
          </p:cNvCxnSpPr>
          <p:nvPr/>
        </p:nvCxnSpPr>
        <p:spPr>
          <a:xfrm>
            <a:off x="5189048" y="3277775"/>
            <a:ext cx="7248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cxnSpLocks/>
            <a:stCxn id="9" idx="3"/>
            <a:endCxn id="15" idx="1"/>
          </p:cNvCxnSpPr>
          <p:nvPr/>
        </p:nvCxnSpPr>
        <p:spPr>
          <a:xfrm>
            <a:off x="2743588" y="2331177"/>
            <a:ext cx="798199" cy="570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279999" y="4717539"/>
            <a:ext cx="463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B</a:t>
            </a:r>
            <a:endParaRPr kumimoji="1" lang="ja-JP" altLang="en-US" sz="3200" dirty="0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9030" y="625332"/>
            <a:ext cx="2724150" cy="2724150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3541785" y="4115066"/>
            <a:ext cx="45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D</a:t>
            </a:r>
            <a:endParaRPr kumimoji="1" lang="ja-JP" altLang="en-US" sz="32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553895" y="5300983"/>
            <a:ext cx="45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E</a:t>
            </a:r>
            <a:endParaRPr kumimoji="1" lang="ja-JP" altLang="en-US" sz="3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720464" y="3715896"/>
            <a:ext cx="45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F</a:t>
            </a:r>
            <a:endParaRPr kumimoji="1" lang="ja-JP" altLang="en-US" sz="3200" dirty="0"/>
          </a:p>
        </p:txBody>
      </p:sp>
      <p:sp>
        <p:nvSpPr>
          <p:cNvPr id="42" name="テキスト ボックス 41"/>
          <p:cNvSpPr txBox="1"/>
          <p:nvPr/>
        </p:nvSpPr>
        <p:spPr>
          <a:xfrm flipH="1">
            <a:off x="5899141" y="3699423"/>
            <a:ext cx="44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H</a:t>
            </a:r>
            <a:endParaRPr kumimoji="1" lang="ja-JP" altLang="en-US" sz="3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719977" y="5300984"/>
            <a:ext cx="482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G</a:t>
            </a:r>
            <a:endParaRPr kumimoji="1" lang="ja-JP" altLang="en-US" sz="3200" dirty="0"/>
          </a:p>
        </p:txBody>
      </p:sp>
      <p:sp>
        <p:nvSpPr>
          <p:cNvPr id="44" name="テキスト ボックス 43"/>
          <p:cNvSpPr txBox="1"/>
          <p:nvPr/>
        </p:nvSpPr>
        <p:spPr>
          <a:xfrm flipH="1">
            <a:off x="5899141" y="4498875"/>
            <a:ext cx="44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H</a:t>
            </a:r>
            <a:endParaRPr kumimoji="1" lang="ja-JP" altLang="en-US" sz="3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706223" y="4510799"/>
            <a:ext cx="45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G</a:t>
            </a:r>
            <a:endParaRPr kumimoji="1" lang="ja-JP" altLang="en-US" sz="3200" dirty="0"/>
          </a:p>
        </p:txBody>
      </p:sp>
      <p:sp>
        <p:nvSpPr>
          <p:cNvPr id="46" name="テキスト ボックス 45"/>
          <p:cNvSpPr txBox="1"/>
          <p:nvPr/>
        </p:nvSpPr>
        <p:spPr>
          <a:xfrm flipH="1">
            <a:off x="5913941" y="5300984"/>
            <a:ext cx="44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H</a:t>
            </a:r>
            <a:endParaRPr kumimoji="1" lang="ja-JP" altLang="en-US" sz="3200" dirty="0"/>
          </a:p>
        </p:txBody>
      </p:sp>
      <p:cxnSp>
        <p:nvCxnSpPr>
          <p:cNvPr id="57" name="直線コネクタ 56"/>
          <p:cNvCxnSpPr>
            <a:stCxn id="8" idx="3"/>
            <a:endCxn id="36" idx="1"/>
          </p:cNvCxnSpPr>
          <p:nvPr/>
        </p:nvCxnSpPr>
        <p:spPr>
          <a:xfrm>
            <a:off x="1577548" y="3402513"/>
            <a:ext cx="702451" cy="1607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36" idx="3"/>
            <a:endCxn id="39" idx="1"/>
          </p:cNvCxnSpPr>
          <p:nvPr/>
        </p:nvCxnSpPr>
        <p:spPr>
          <a:xfrm flipV="1">
            <a:off x="2743587" y="4407454"/>
            <a:ext cx="798198" cy="602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stCxn id="36" idx="3"/>
            <a:endCxn id="40" idx="1"/>
          </p:cNvCxnSpPr>
          <p:nvPr/>
        </p:nvCxnSpPr>
        <p:spPr>
          <a:xfrm>
            <a:off x="2743587" y="5009927"/>
            <a:ext cx="810308" cy="583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stCxn id="39" idx="3"/>
            <a:endCxn id="41" idx="1"/>
          </p:cNvCxnSpPr>
          <p:nvPr/>
        </p:nvCxnSpPr>
        <p:spPr>
          <a:xfrm flipV="1">
            <a:off x="3996128" y="4008284"/>
            <a:ext cx="724336" cy="399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>
            <a:stCxn id="41" idx="3"/>
            <a:endCxn id="42" idx="3"/>
          </p:cNvCxnSpPr>
          <p:nvPr/>
        </p:nvCxnSpPr>
        <p:spPr>
          <a:xfrm flipV="1">
            <a:off x="5174807" y="3991811"/>
            <a:ext cx="724334" cy="16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>
            <a:stCxn id="40" idx="3"/>
            <a:endCxn id="43" idx="1"/>
          </p:cNvCxnSpPr>
          <p:nvPr/>
        </p:nvCxnSpPr>
        <p:spPr>
          <a:xfrm>
            <a:off x="4008238" y="5593371"/>
            <a:ext cx="71173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stCxn id="45" idx="3"/>
            <a:endCxn id="44" idx="3"/>
          </p:cNvCxnSpPr>
          <p:nvPr/>
        </p:nvCxnSpPr>
        <p:spPr>
          <a:xfrm flipV="1">
            <a:off x="5160566" y="4791263"/>
            <a:ext cx="738575" cy="11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43" idx="3"/>
            <a:endCxn id="46" idx="3"/>
          </p:cNvCxnSpPr>
          <p:nvPr/>
        </p:nvCxnSpPr>
        <p:spPr>
          <a:xfrm>
            <a:off x="5202801" y="5593372"/>
            <a:ext cx="7111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>
            <a:stCxn id="15" idx="3"/>
            <a:endCxn id="12" idx="1"/>
          </p:cNvCxnSpPr>
          <p:nvPr/>
        </p:nvCxnSpPr>
        <p:spPr>
          <a:xfrm flipV="1">
            <a:off x="4032627" y="2486280"/>
            <a:ext cx="665162" cy="415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stCxn id="39" idx="3"/>
            <a:endCxn id="45" idx="1"/>
          </p:cNvCxnSpPr>
          <p:nvPr/>
        </p:nvCxnSpPr>
        <p:spPr>
          <a:xfrm>
            <a:off x="3996128" y="4407454"/>
            <a:ext cx="710095" cy="395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5464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6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44792" y="83127"/>
            <a:ext cx="2096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&lt;</a:t>
            </a:r>
            <a:r>
              <a:rPr kumimoji="1" lang="ja-JP" altLang="en-US" sz="4000" dirty="0"/>
              <a:t>例３＞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2871" y="686968"/>
            <a:ext cx="11264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大中小の３個のさいころを投げるとき，目の和</a:t>
            </a:r>
            <a:r>
              <a:rPr lang="ja-JP" altLang="en-US" sz="3200" dirty="0"/>
              <a:t>が６となる。</a:t>
            </a:r>
            <a:endParaRPr kumimoji="1" lang="ja-JP" altLang="en-US" sz="3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72871" y="1875584"/>
            <a:ext cx="2850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(</a:t>
            </a:r>
            <a:r>
              <a:rPr kumimoji="1" lang="ja-JP" altLang="en-US" sz="3200" dirty="0"/>
              <a:t>大，中，小</a:t>
            </a:r>
            <a:r>
              <a:rPr kumimoji="1" lang="en-US" altLang="ja-JP" sz="3200" dirty="0"/>
              <a:t>)=</a:t>
            </a:r>
            <a:endParaRPr kumimoji="1" lang="ja-JP" altLang="en-US" sz="3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71140" y="2702236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(2 , 3 , 1) </a:t>
            </a:r>
            <a:r>
              <a:rPr kumimoji="1" lang="ja-JP" altLang="en-US" sz="3200" dirty="0" err="1"/>
              <a:t>，</a:t>
            </a:r>
            <a:endParaRPr kumimoji="1" lang="ja-JP" altLang="en-US" sz="3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597236" y="1875583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(1 , 2 , 3) </a:t>
            </a:r>
            <a:r>
              <a:rPr kumimoji="1" lang="ja-JP" altLang="en-US" sz="3200" dirty="0" err="1"/>
              <a:t>，</a:t>
            </a:r>
            <a:endParaRPr kumimoji="1" lang="ja-JP" altLang="en-US" sz="32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671141" y="1875582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(1 , 3 , </a:t>
            </a:r>
            <a:r>
              <a:rPr lang="en-US" altLang="ja-JP" sz="3200" dirty="0"/>
              <a:t>2</a:t>
            </a:r>
            <a:r>
              <a:rPr kumimoji="1" lang="en-US" altLang="ja-JP" sz="3200" dirty="0"/>
              <a:t>) </a:t>
            </a:r>
            <a:r>
              <a:rPr kumimoji="1" lang="ja-JP" altLang="en-US" sz="3200" dirty="0" err="1"/>
              <a:t>，</a:t>
            </a:r>
            <a:endParaRPr kumimoji="1" lang="ja-JP" altLang="en-US" sz="3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745046" y="1875582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(1 , 4 , 1)</a:t>
            </a:r>
            <a:r>
              <a:rPr kumimoji="1" lang="ja-JP" altLang="en-US" sz="3200" dirty="0" err="1"/>
              <a:t>，</a:t>
            </a:r>
            <a:r>
              <a:rPr kumimoji="1" lang="en-US" altLang="ja-JP" sz="3200" dirty="0"/>
              <a:t> </a:t>
            </a:r>
            <a:endParaRPr kumimoji="1" lang="ja-JP" altLang="en-US" sz="32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23330" y="2702238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(2 , 1 , 3) </a:t>
            </a:r>
            <a:r>
              <a:rPr kumimoji="1" lang="ja-JP" altLang="en-US" sz="3200" dirty="0" err="1"/>
              <a:t>，</a:t>
            </a:r>
            <a:endParaRPr kumimoji="1" lang="ja-JP" altLang="en-US" sz="3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97236" y="2702236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(2 , 2 , 2) </a:t>
            </a:r>
            <a:r>
              <a:rPr kumimoji="1" lang="ja-JP" altLang="en-US" sz="3200" dirty="0" err="1"/>
              <a:t>，</a:t>
            </a:r>
            <a:endParaRPr kumimoji="1" lang="ja-JP" altLang="en-US" sz="3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55657" y="1875582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(1 , 1 , 4) </a:t>
            </a:r>
            <a:r>
              <a:rPr kumimoji="1" lang="ja-JP" altLang="en-US" sz="3200" dirty="0" err="1"/>
              <a:t>，</a:t>
            </a:r>
            <a:endParaRPr kumimoji="1" lang="ja-JP" altLang="en-US" sz="3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523329" y="3528889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(3 , 1 , 2) </a:t>
            </a:r>
            <a:r>
              <a:rPr kumimoji="1" lang="ja-JP" altLang="en-US" sz="3200" dirty="0" err="1"/>
              <a:t>，</a:t>
            </a:r>
            <a:endParaRPr kumimoji="1" lang="ja-JP" altLang="en-US" sz="3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597234" y="3528889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(3 , 2 , 1)</a:t>
            </a:r>
            <a:r>
              <a:rPr kumimoji="1" lang="ja-JP" altLang="en-US" sz="3200" dirty="0" err="1"/>
              <a:t>，</a:t>
            </a:r>
            <a:r>
              <a:rPr kumimoji="1" lang="en-US" altLang="ja-JP" sz="3200" dirty="0"/>
              <a:t> </a:t>
            </a:r>
            <a:endParaRPr kumimoji="1" lang="ja-JP" altLang="en-US" sz="3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523328" y="4355540"/>
            <a:ext cx="2073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(4 , 1 , 1) 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450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92" y="83127"/>
            <a:ext cx="3714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&lt;</a:t>
            </a:r>
            <a:r>
              <a:rPr kumimoji="1" lang="ja-JP" altLang="en-US" sz="4000" dirty="0"/>
              <a:t>応用例題２＞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1745" y="791013"/>
            <a:ext cx="96231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５試合のうち３勝すれば通過できる。</a:t>
            </a:r>
            <a:endParaRPr kumimoji="1" lang="en-US" altLang="ja-JP" sz="3200" dirty="0"/>
          </a:p>
          <a:p>
            <a:r>
              <a:rPr kumimoji="1" lang="ja-JP" altLang="en-US" sz="3200" dirty="0"/>
              <a:t>最初に１勝したとき，通過するのに何通りあるか。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1536581" y="2098763"/>
            <a:ext cx="6395860" cy="586710"/>
            <a:chOff x="1536581" y="2098763"/>
            <a:chExt cx="6395860" cy="58671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1536581" y="2100698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1</a:t>
              </a:r>
              <a:endParaRPr kumimoji="1" lang="ja-JP" altLang="en-US" sz="32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032473" y="2100698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2</a:t>
              </a:r>
              <a:endParaRPr kumimoji="1" lang="ja-JP" altLang="en-US" sz="32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4528365" y="2098764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3</a:t>
              </a:r>
              <a:endParaRPr kumimoji="1" lang="ja-JP" altLang="en-US" sz="32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024257" y="2098763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4</a:t>
              </a:r>
              <a:endParaRPr kumimoji="1" lang="ja-JP" altLang="en-US" sz="32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520149" y="2098763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5</a:t>
              </a:r>
              <a:endParaRPr kumimoji="1" lang="ja-JP" altLang="en-US" sz="3200" dirty="0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1393912" y="257899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89804" y="257899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85696" y="257611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77818" y="371860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77818" y="560544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76473" y="560544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921458" y="43069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425567" y="43069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76473" y="313397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80581" y="313397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/>
              <a:t>×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29558" y="43098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/>
              <a:t>×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385696" y="560544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/>
              <a:t>×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881822" y="371860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/>
              <a:t>×</a:t>
            </a:r>
          </a:p>
        </p:txBody>
      </p:sp>
      <p:cxnSp>
        <p:nvCxnSpPr>
          <p:cNvPr id="33" name="直線コネクタ 32"/>
          <p:cNvCxnSpPr>
            <a:stCxn id="12" idx="3"/>
            <a:endCxn id="13" idx="1"/>
          </p:cNvCxnSpPr>
          <p:nvPr/>
        </p:nvCxnSpPr>
        <p:spPr>
          <a:xfrm>
            <a:off x="2091539" y="2932942"/>
            <a:ext cx="7982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3" idx="3"/>
            <a:endCxn id="14" idx="1"/>
          </p:cNvCxnSpPr>
          <p:nvPr/>
        </p:nvCxnSpPr>
        <p:spPr>
          <a:xfrm flipV="1">
            <a:off x="3587431" y="2930060"/>
            <a:ext cx="798265" cy="2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3" idx="3"/>
            <a:endCxn id="28" idx="1"/>
          </p:cNvCxnSpPr>
          <p:nvPr/>
        </p:nvCxnSpPr>
        <p:spPr>
          <a:xfrm>
            <a:off x="3587431" y="2932942"/>
            <a:ext cx="793150" cy="55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28" idx="3"/>
            <a:endCxn id="27" idx="1"/>
          </p:cNvCxnSpPr>
          <p:nvPr/>
        </p:nvCxnSpPr>
        <p:spPr>
          <a:xfrm>
            <a:off x="5078208" y="3487921"/>
            <a:ext cx="7982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28" idx="3"/>
            <a:endCxn id="31" idx="1"/>
          </p:cNvCxnSpPr>
          <p:nvPr/>
        </p:nvCxnSpPr>
        <p:spPr>
          <a:xfrm>
            <a:off x="5078208" y="3487921"/>
            <a:ext cx="803614" cy="58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31" idx="3"/>
            <a:endCxn id="22" idx="1"/>
          </p:cNvCxnSpPr>
          <p:nvPr/>
        </p:nvCxnSpPr>
        <p:spPr>
          <a:xfrm>
            <a:off x="6579449" y="4072546"/>
            <a:ext cx="7983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2" idx="3"/>
            <a:endCxn id="29" idx="1"/>
          </p:cNvCxnSpPr>
          <p:nvPr/>
        </p:nvCxnSpPr>
        <p:spPr>
          <a:xfrm>
            <a:off x="2091539" y="2932942"/>
            <a:ext cx="838019" cy="1730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29" idx="3"/>
            <a:endCxn id="26" idx="1"/>
          </p:cNvCxnSpPr>
          <p:nvPr/>
        </p:nvCxnSpPr>
        <p:spPr>
          <a:xfrm flipV="1">
            <a:off x="3627185" y="4660938"/>
            <a:ext cx="798382" cy="2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29" idx="3"/>
            <a:endCxn id="30" idx="1"/>
          </p:cNvCxnSpPr>
          <p:nvPr/>
        </p:nvCxnSpPr>
        <p:spPr>
          <a:xfrm>
            <a:off x="3627185" y="4663820"/>
            <a:ext cx="758511" cy="1295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26" idx="3"/>
            <a:endCxn id="25" idx="1"/>
          </p:cNvCxnSpPr>
          <p:nvPr/>
        </p:nvCxnSpPr>
        <p:spPr>
          <a:xfrm>
            <a:off x="5123194" y="4660938"/>
            <a:ext cx="798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30" idx="3"/>
            <a:endCxn id="24" idx="1"/>
          </p:cNvCxnSpPr>
          <p:nvPr/>
        </p:nvCxnSpPr>
        <p:spPr>
          <a:xfrm>
            <a:off x="5083323" y="5959390"/>
            <a:ext cx="7931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24" idx="3"/>
            <a:endCxn id="23" idx="1"/>
          </p:cNvCxnSpPr>
          <p:nvPr/>
        </p:nvCxnSpPr>
        <p:spPr>
          <a:xfrm>
            <a:off x="6574100" y="5959390"/>
            <a:ext cx="8037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5918070" y="488785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/>
              <a:t>×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377481" y="488785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〇</a:t>
            </a:r>
            <a:endParaRPr kumimoji="1" lang="ja-JP" altLang="en-US" sz="4000" dirty="0"/>
          </a:p>
        </p:txBody>
      </p:sp>
      <p:cxnSp>
        <p:nvCxnSpPr>
          <p:cNvPr id="70" name="直線コネクタ 69"/>
          <p:cNvCxnSpPr>
            <a:stCxn id="26" idx="3"/>
            <a:endCxn id="64" idx="1"/>
          </p:cNvCxnSpPr>
          <p:nvPr/>
        </p:nvCxnSpPr>
        <p:spPr>
          <a:xfrm>
            <a:off x="5123194" y="4660938"/>
            <a:ext cx="794876" cy="580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>
            <a:stCxn id="64" idx="3"/>
            <a:endCxn id="66" idx="1"/>
          </p:cNvCxnSpPr>
          <p:nvPr/>
        </p:nvCxnSpPr>
        <p:spPr>
          <a:xfrm>
            <a:off x="6615697" y="5241796"/>
            <a:ext cx="761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9817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64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/>
        </p:nvSpPr>
        <p:spPr>
          <a:xfrm>
            <a:off x="128016" y="113330"/>
            <a:ext cx="2497738" cy="6920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72000" tIns="36000" rIns="72000" bIns="3600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和の法則</a:t>
            </a:r>
            <a:endParaRPr lang="ja-JP" alt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25754" y="38726"/>
            <a:ext cx="3714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&lt;</a:t>
            </a:r>
            <a:r>
              <a:rPr kumimoji="1" lang="ja-JP" altLang="en-US" sz="4000" dirty="0"/>
              <a:t>例題２＞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879948"/>
            <a:ext cx="12495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１個のさいころを２回投げるとき，目の数の和が５の倍数になる。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2469" y="1727367"/>
            <a:ext cx="4705495" cy="4969849"/>
          </a:xfrm>
          <a:prstGeom prst="rect">
            <a:avLst/>
          </a:prstGeom>
        </p:spPr>
      </p:pic>
      <p:grpSp>
        <p:nvGrpSpPr>
          <p:cNvPr id="16" name="グループ化 15"/>
          <p:cNvGrpSpPr/>
          <p:nvPr/>
        </p:nvGrpSpPr>
        <p:grpSpPr>
          <a:xfrm>
            <a:off x="8155709" y="2609391"/>
            <a:ext cx="3741730" cy="3878945"/>
            <a:chOff x="8155709" y="2609391"/>
            <a:chExt cx="3741730" cy="3878945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8155709" y="5965116"/>
              <a:ext cx="37321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/>
                <a:t>7    8    </a:t>
              </a:r>
              <a:r>
                <a:rPr lang="en-US" altLang="ja-JP" sz="2800" dirty="0"/>
                <a:t>9</a:t>
              </a:r>
              <a:r>
                <a:rPr kumimoji="1" lang="en-US" altLang="ja-JP" sz="2800" dirty="0"/>
                <a:t>    </a:t>
              </a:r>
              <a:r>
                <a:rPr lang="en-US" altLang="ja-JP" sz="2800" dirty="0"/>
                <a:t>10</a:t>
              </a:r>
              <a:r>
                <a:rPr kumimoji="1" lang="en-US" altLang="ja-JP" sz="2800" dirty="0"/>
                <a:t>  12  13</a:t>
              </a:r>
              <a:endParaRPr kumimoji="1" lang="ja-JP" altLang="en-US" sz="28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8155709" y="2609391"/>
              <a:ext cx="35413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/>
                <a:t>2    3    4     5    6    7</a:t>
              </a:r>
              <a:endParaRPr kumimoji="1" lang="ja-JP" altLang="en-US" sz="28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8155709" y="3241377"/>
              <a:ext cx="35413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800" dirty="0"/>
                <a:t>3</a:t>
              </a:r>
              <a:r>
                <a:rPr kumimoji="1" lang="en-US" altLang="ja-JP" sz="2800" dirty="0"/>
                <a:t>    4    5     6    7    8</a:t>
              </a:r>
              <a:endParaRPr kumimoji="1" lang="ja-JP" altLang="en-US" sz="28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8155709" y="3988856"/>
              <a:ext cx="35413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800" dirty="0"/>
                <a:t>4</a:t>
              </a:r>
              <a:r>
                <a:rPr kumimoji="1" lang="en-US" altLang="ja-JP" sz="2800" dirty="0"/>
                <a:t>    </a:t>
              </a:r>
              <a:r>
                <a:rPr lang="en-US" altLang="ja-JP" sz="2800" dirty="0"/>
                <a:t>5</a:t>
              </a:r>
              <a:r>
                <a:rPr kumimoji="1" lang="en-US" altLang="ja-JP" sz="2800" dirty="0"/>
                <a:t>    </a:t>
              </a:r>
              <a:r>
                <a:rPr lang="en-US" altLang="ja-JP" sz="2800" dirty="0"/>
                <a:t>6</a:t>
              </a:r>
              <a:r>
                <a:rPr kumimoji="1" lang="en-US" altLang="ja-JP" sz="2800" dirty="0"/>
                <a:t>     </a:t>
              </a:r>
              <a:r>
                <a:rPr lang="en-US" altLang="ja-JP" sz="2800" dirty="0"/>
                <a:t>7</a:t>
              </a:r>
              <a:r>
                <a:rPr kumimoji="1" lang="en-US" altLang="ja-JP" sz="2800" dirty="0"/>
                <a:t>    </a:t>
              </a:r>
              <a:r>
                <a:rPr lang="en-US" altLang="ja-JP" sz="2800" dirty="0"/>
                <a:t>8</a:t>
              </a:r>
              <a:r>
                <a:rPr kumimoji="1" lang="en-US" altLang="ja-JP" sz="2800" dirty="0"/>
                <a:t>    </a:t>
              </a:r>
              <a:r>
                <a:rPr lang="en-US" altLang="ja-JP" sz="2800" dirty="0"/>
                <a:t>9</a:t>
              </a:r>
              <a:endParaRPr kumimoji="1" lang="ja-JP" altLang="en-US" sz="28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8155709" y="4585651"/>
              <a:ext cx="37417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800" dirty="0"/>
                <a:t>5</a:t>
              </a:r>
              <a:r>
                <a:rPr kumimoji="1" lang="en-US" altLang="ja-JP" sz="2800" dirty="0"/>
                <a:t>    </a:t>
              </a:r>
              <a:r>
                <a:rPr lang="en-US" altLang="ja-JP" sz="2800" dirty="0"/>
                <a:t>6</a:t>
              </a:r>
              <a:r>
                <a:rPr kumimoji="1" lang="en-US" altLang="ja-JP" sz="2800" dirty="0"/>
                <a:t>    </a:t>
              </a:r>
              <a:r>
                <a:rPr lang="en-US" altLang="ja-JP" sz="2800" dirty="0"/>
                <a:t>7</a:t>
              </a:r>
              <a:r>
                <a:rPr kumimoji="1" lang="en-US" altLang="ja-JP" sz="2800" dirty="0"/>
                <a:t>     </a:t>
              </a:r>
              <a:r>
                <a:rPr lang="en-US" altLang="ja-JP" sz="2800" dirty="0"/>
                <a:t>8</a:t>
              </a:r>
              <a:r>
                <a:rPr kumimoji="1" lang="en-US" altLang="ja-JP" sz="2800" dirty="0"/>
                <a:t>    </a:t>
              </a:r>
              <a:r>
                <a:rPr lang="en-US" altLang="ja-JP" sz="2800" dirty="0"/>
                <a:t>9</a:t>
              </a:r>
              <a:r>
                <a:rPr kumimoji="1" lang="en-US" altLang="ja-JP" sz="2800" dirty="0"/>
                <a:t>   </a:t>
              </a:r>
              <a:r>
                <a:rPr lang="en-US" altLang="ja-JP" sz="2800" dirty="0"/>
                <a:t>10</a:t>
              </a:r>
              <a:endParaRPr kumimoji="1" lang="ja-JP" altLang="en-US" sz="28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155709" y="5254146"/>
              <a:ext cx="37369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/>
                <a:t>6    7    8     9   10  </a:t>
              </a:r>
              <a:r>
                <a:rPr lang="en-US" altLang="ja-JP" sz="2800" dirty="0"/>
                <a:t>11</a:t>
              </a:r>
              <a:endParaRPr kumimoji="1" lang="ja-JP" altLang="en-US" sz="2800" dirty="0"/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369455" y="2407668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和が５になるのは</a:t>
            </a:r>
            <a:endParaRPr kumimoji="1" lang="ja-JP" altLang="en-US" sz="3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9455" y="3261333"/>
            <a:ext cx="35125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和が</a:t>
            </a:r>
            <a:r>
              <a:rPr lang="en-US" altLang="ja-JP" sz="3200" dirty="0"/>
              <a:t>10</a:t>
            </a:r>
            <a:r>
              <a:rPr lang="ja-JP" altLang="en-US" sz="3200" dirty="0"/>
              <a:t>になるのは</a:t>
            </a:r>
            <a:endParaRPr kumimoji="1" lang="ja-JP" altLang="en-US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75072" y="2412404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４通り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773016" y="325659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３</a:t>
            </a:r>
            <a:r>
              <a:rPr kumimoji="1" lang="ja-JP" altLang="en-US" sz="3200" dirty="0"/>
              <a:t>通り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3651" y="4100790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よって，４＋３＝７通り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404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/>
        </p:nvSpPr>
        <p:spPr>
          <a:xfrm>
            <a:off x="128016" y="113330"/>
            <a:ext cx="2497738" cy="6920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72000" tIns="36000" rIns="72000" bIns="3600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積の法則</a:t>
            </a:r>
            <a:endParaRPr lang="ja-JP" alt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5754" y="38726"/>
            <a:ext cx="3714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&lt;</a:t>
            </a:r>
            <a:r>
              <a:rPr kumimoji="1" lang="ja-JP" altLang="en-US" sz="4000" dirty="0"/>
              <a:t>例題３＞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2436" y="988291"/>
            <a:ext cx="79816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大中小３個のさいころを投げるとき，</a:t>
            </a:r>
            <a:endParaRPr kumimoji="1" lang="en-US" altLang="ja-JP" sz="3200" dirty="0"/>
          </a:p>
          <a:p>
            <a:r>
              <a:rPr kumimoji="1" lang="ja-JP" altLang="en-US" sz="3200" dirty="0"/>
              <a:t>すべての目が奇数である出方は何通りか。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 flipH="1">
            <a:off x="2114663" y="2844800"/>
            <a:ext cx="600827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/>
              <a:t>大</a:t>
            </a:r>
          </a:p>
        </p:txBody>
      </p:sp>
      <p:sp>
        <p:nvSpPr>
          <p:cNvPr id="8" name="テキスト ボックス 7"/>
          <p:cNvSpPr txBox="1"/>
          <p:nvPr/>
        </p:nvSpPr>
        <p:spPr>
          <a:xfrm flipH="1">
            <a:off x="3458554" y="2844800"/>
            <a:ext cx="600827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/>
              <a:t>中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4802445" y="2844800"/>
            <a:ext cx="600827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/>
              <a:t>小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12374" y="4045527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/>
              <a:t>３</a:t>
            </a:r>
            <a:endParaRPr kumimoji="1" lang="en-US" altLang="ja-JP" sz="3200" dirty="0"/>
          </a:p>
          <a:p>
            <a:r>
              <a:rPr lang="ja-JP" altLang="en-US" sz="3200" dirty="0"/>
              <a:t>通り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56265" y="4045527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/>
              <a:t>３</a:t>
            </a:r>
            <a:endParaRPr kumimoji="1" lang="en-US" altLang="ja-JP" sz="3200" dirty="0"/>
          </a:p>
          <a:p>
            <a:r>
              <a:rPr lang="ja-JP" altLang="en-US" sz="3200" dirty="0"/>
              <a:t>通り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00156" y="4045527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/>
              <a:t>３</a:t>
            </a:r>
            <a:endParaRPr kumimoji="1" lang="en-US" altLang="ja-JP" sz="3200" dirty="0"/>
          </a:p>
          <a:p>
            <a:r>
              <a:rPr lang="ja-JP" altLang="en-US" sz="3200" dirty="0"/>
              <a:t>通り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33962" y="399010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×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91988" y="399010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×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50014" y="399010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＝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77712" y="4045527"/>
            <a:ext cx="1460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27</a:t>
            </a:r>
            <a:r>
              <a:rPr kumimoji="1" lang="ja-JP" altLang="en-US" sz="3200" dirty="0"/>
              <a:t>通り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886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5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3714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&lt;</a:t>
            </a:r>
            <a:r>
              <a:rPr kumimoji="1" lang="ja-JP" altLang="en-US" sz="4000" dirty="0"/>
              <a:t>応用例題３＞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11208" y="61555"/>
            <a:ext cx="7160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正の約数の個数とその総和を求めよ。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655" y="707886"/>
            <a:ext cx="1550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(1)</a:t>
            </a:r>
            <a:r>
              <a:rPr kumimoji="1" lang="ja-JP" altLang="en-US" sz="3200" dirty="0"/>
              <a:t>　８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99490" y="1363670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より，正の約数は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7106" y="1363670"/>
            <a:ext cx="2181225" cy="6286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015" y="1371826"/>
            <a:ext cx="1133475" cy="638175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7348331" y="136367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の４個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6051" y="2089166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約数の総和は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22929" y="2089166"/>
            <a:ext cx="2762250" cy="6477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85178" y="2136790"/>
            <a:ext cx="966603" cy="583989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64655" y="2885671"/>
            <a:ext cx="1595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(2)</a:t>
            </a:r>
            <a:r>
              <a:rPr kumimoji="1" lang="ja-JP" altLang="en-US" sz="3200" dirty="0"/>
              <a:t>　</a:t>
            </a:r>
            <a:r>
              <a:rPr kumimoji="1" lang="en-US" altLang="ja-JP" sz="3200" dirty="0"/>
              <a:t>72</a:t>
            </a:r>
            <a:endParaRPr kumimoji="1" lang="ja-JP" altLang="en-US" sz="3200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6015" y="3458034"/>
            <a:ext cx="1914525" cy="609600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376051" y="4002250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より，正の約数は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5212" y="3993474"/>
            <a:ext cx="2124075" cy="647700"/>
          </a:xfrm>
          <a:prstGeom prst="rect">
            <a:avLst/>
          </a:prstGeom>
        </p:spPr>
      </p:pic>
      <p:cxnSp>
        <p:nvCxnSpPr>
          <p:cNvPr id="26" name="直線コネクタ 25"/>
          <p:cNvCxnSpPr/>
          <p:nvPr/>
        </p:nvCxnSpPr>
        <p:spPr>
          <a:xfrm>
            <a:off x="6751781" y="2992582"/>
            <a:ext cx="0" cy="3749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6854149" y="3175679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72</a:t>
            </a:r>
            <a:r>
              <a:rPr kumimoji="1" lang="ja-JP" altLang="en-US" sz="2800" dirty="0"/>
              <a:t>の約数は</a:t>
            </a:r>
          </a:p>
        </p:txBody>
      </p:sp>
      <p:graphicFrame>
        <p:nvGraphicFramePr>
          <p:cNvPr id="28" name="オブジェクト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555348"/>
              </p:ext>
            </p:extLst>
          </p:nvPr>
        </p:nvGraphicFramePr>
        <p:xfrm>
          <a:off x="9040235" y="3160409"/>
          <a:ext cx="9239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Studyaid D.B." r:id="rId10" imgW="923760" imgH="533520" progId="Studyaid_DB.Document">
                  <p:embed/>
                </p:oleObj>
              </mc:Choice>
              <mc:Fallback>
                <p:oleObj name="Studyaid D.B." r:id="rId10" imgW="923760" imgH="533520" progId="Studyaid_DB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040235" y="3160409"/>
                        <a:ext cx="92392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正方形/長方形 28"/>
          <p:cNvSpPr/>
          <p:nvPr/>
        </p:nvSpPr>
        <p:spPr>
          <a:xfrm>
            <a:off x="8857386" y="3132489"/>
            <a:ext cx="1247967" cy="5040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049090" y="3160409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と表される。</a:t>
            </a: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79505" y="3823051"/>
            <a:ext cx="2228850" cy="485775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88702" y="4308826"/>
            <a:ext cx="1752600" cy="485775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9208355" y="3776871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の４通り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217552" y="4271381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の３通り</a:t>
            </a:r>
          </a:p>
        </p:txBody>
      </p:sp>
      <p:cxnSp>
        <p:nvCxnSpPr>
          <p:cNvPr id="38" name="直線コネクタ 37"/>
          <p:cNvCxnSpPr/>
          <p:nvPr/>
        </p:nvCxnSpPr>
        <p:spPr>
          <a:xfrm>
            <a:off x="6751781" y="2992582"/>
            <a:ext cx="53755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96153" y="4587025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約数の総和は</a:t>
            </a: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6015" y="5294296"/>
            <a:ext cx="4810125" cy="609600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6854149" y="5294296"/>
            <a:ext cx="4493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左の式を展開すると，約数</a:t>
            </a:r>
            <a:endParaRPr kumimoji="1" lang="en-US" altLang="ja-JP" sz="2800" dirty="0"/>
          </a:p>
          <a:p>
            <a:r>
              <a:rPr lang="ja-JP" altLang="en-US" sz="2800" dirty="0"/>
              <a:t>がすべて現れる。</a:t>
            </a:r>
            <a:endParaRPr kumimoji="1" lang="ja-JP" altLang="en-US" sz="2800" dirty="0"/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137" y="5911260"/>
            <a:ext cx="1914525" cy="581025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985738" y="5925454"/>
            <a:ext cx="1200150" cy="590550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68867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22" grpId="0"/>
      <p:bldP spid="27" grpId="0"/>
      <p:bldP spid="29" grpId="0" animBg="1"/>
      <p:bldP spid="30" grpId="0"/>
      <p:bldP spid="35" grpId="0"/>
      <p:bldP spid="36" grpId="0"/>
      <p:bldP spid="39" grpId="0"/>
      <p:bldP spid="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3|2.5|1.6|1.3|1.3|1.4|1.6|1.3|1.5|1.4|1.4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2.7|2|1.4|1.4|1.5|1.4|1.3|1.3|1.3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.3|1.1|1|1.2|1.3|1.3|1.2|1.3|1.3|1.3|1.1|1.2|1.2|1.2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3.4|2.9|1.3|1.2|2.5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1.7|1.6|1.1|1.1|1.2|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2|3.4|4.4|1.5|2|7.1|4|5.7|3.2|3.8|1.7|2.7|2.7|2.2|9.5|1.1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377</Words>
  <Application>Microsoft Office PowerPoint</Application>
  <PresentationFormat>ワイド画面</PresentationFormat>
  <Paragraphs>102</Paragraphs>
  <Slides>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Studyaid D.B.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湯浅太一</dc:creator>
  <cp:lastModifiedBy>okayamaken</cp:lastModifiedBy>
  <cp:revision>20</cp:revision>
  <dcterms:created xsi:type="dcterms:W3CDTF">2017-04-15T11:28:34Z</dcterms:created>
  <dcterms:modified xsi:type="dcterms:W3CDTF">2017-04-18T01:52:31Z</dcterms:modified>
</cp:coreProperties>
</file>